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1083" r:id="rId5"/>
    <p:sldId id="1084" r:id="rId6"/>
    <p:sldId id="1085" r:id="rId7"/>
    <p:sldId id="1086" r:id="rId8"/>
    <p:sldId id="1087" r:id="rId9"/>
    <p:sldId id="1095" r:id="rId10"/>
    <p:sldId id="1041" r:id="rId11"/>
    <p:sldId id="1042" r:id="rId12"/>
    <p:sldId id="1043" r:id="rId13"/>
    <p:sldId id="1080" r:id="rId14"/>
    <p:sldId id="1078" r:id="rId15"/>
    <p:sldId id="1044" r:id="rId16"/>
    <p:sldId id="1045" r:id="rId17"/>
    <p:sldId id="1046" r:id="rId18"/>
    <p:sldId id="1047" r:id="rId19"/>
    <p:sldId id="1048" r:id="rId20"/>
    <p:sldId id="1077" r:id="rId21"/>
    <p:sldId id="1065" r:id="rId22"/>
    <p:sldId id="1091" r:id="rId23"/>
    <p:sldId id="1093" r:id="rId24"/>
    <p:sldId id="1094" r:id="rId25"/>
    <p:sldId id="1066" r:id="rId26"/>
    <p:sldId id="1049" r:id="rId27"/>
    <p:sldId id="1050" r:id="rId28"/>
    <p:sldId id="1051" r:id="rId29"/>
    <p:sldId id="1071" r:id="rId30"/>
    <p:sldId id="1072" r:id="rId31"/>
    <p:sldId id="1070" r:id="rId32"/>
    <p:sldId id="1052" r:id="rId33"/>
    <p:sldId id="1073" r:id="rId34"/>
    <p:sldId id="1088" r:id="rId35"/>
    <p:sldId id="1089" r:id="rId36"/>
    <p:sldId id="1090" r:id="rId37"/>
    <p:sldId id="1081" r:id="rId38"/>
    <p:sldId id="1082" r:id="rId39"/>
    <p:sldId id="1092" r:id="rId40"/>
    <p:sldId id="1079" r:id="rId41"/>
    <p:sldId id="1076" r:id="rId42"/>
  </p:sldIdLst>
  <p:sldSz cx="10972800" cy="7315200"/>
  <p:notesSz cx="7315200" cy="9601200"/>
  <p:custShowLst>
    <p:custShow name="Custom Show 1" id="0">
      <p:sldLst/>
    </p:custShow>
    <p:custShow name="Custom Show 2" id="1">
      <p:sldLst/>
    </p:custShow>
    <p:custShow name="Custom Show 3" id="2">
      <p:sldLst/>
    </p:custShow>
  </p:custShowLst>
  <p:defaultTextStyle>
    <a:defPPr>
      <a:defRPr lang="en-US"/>
    </a:defPPr>
    <a:lvl1pPr algn="l" rtl="0" fontAlgn="base">
      <a:spcBef>
        <a:spcPct val="0"/>
      </a:spcBef>
      <a:spcAft>
        <a:spcPct val="0"/>
      </a:spcAft>
      <a:defRPr sz="2400" kern="1200">
        <a:solidFill>
          <a:srgbClr val="006600"/>
        </a:solidFill>
        <a:latin typeface="Times New Roman" pitchFamily="18" charset="0"/>
        <a:ea typeface="+mn-ea"/>
        <a:cs typeface="Arial" charset="0"/>
      </a:defRPr>
    </a:lvl1pPr>
    <a:lvl2pPr marL="457200" algn="l" rtl="0" fontAlgn="base">
      <a:spcBef>
        <a:spcPct val="0"/>
      </a:spcBef>
      <a:spcAft>
        <a:spcPct val="0"/>
      </a:spcAft>
      <a:defRPr sz="2400" kern="1200">
        <a:solidFill>
          <a:srgbClr val="006600"/>
        </a:solidFill>
        <a:latin typeface="Times New Roman" pitchFamily="18" charset="0"/>
        <a:ea typeface="+mn-ea"/>
        <a:cs typeface="Arial" charset="0"/>
      </a:defRPr>
    </a:lvl2pPr>
    <a:lvl3pPr marL="914400" algn="l" rtl="0" fontAlgn="base">
      <a:spcBef>
        <a:spcPct val="0"/>
      </a:spcBef>
      <a:spcAft>
        <a:spcPct val="0"/>
      </a:spcAft>
      <a:defRPr sz="2400" kern="1200">
        <a:solidFill>
          <a:srgbClr val="006600"/>
        </a:solidFill>
        <a:latin typeface="Times New Roman" pitchFamily="18" charset="0"/>
        <a:ea typeface="+mn-ea"/>
        <a:cs typeface="Arial" charset="0"/>
      </a:defRPr>
    </a:lvl3pPr>
    <a:lvl4pPr marL="1371600" algn="l" rtl="0" fontAlgn="base">
      <a:spcBef>
        <a:spcPct val="0"/>
      </a:spcBef>
      <a:spcAft>
        <a:spcPct val="0"/>
      </a:spcAft>
      <a:defRPr sz="2400" kern="1200">
        <a:solidFill>
          <a:srgbClr val="006600"/>
        </a:solidFill>
        <a:latin typeface="Times New Roman" pitchFamily="18" charset="0"/>
        <a:ea typeface="+mn-ea"/>
        <a:cs typeface="Arial" charset="0"/>
      </a:defRPr>
    </a:lvl4pPr>
    <a:lvl5pPr marL="1828800" algn="l" rtl="0" fontAlgn="base">
      <a:spcBef>
        <a:spcPct val="0"/>
      </a:spcBef>
      <a:spcAft>
        <a:spcPct val="0"/>
      </a:spcAft>
      <a:defRPr sz="2400" kern="1200">
        <a:solidFill>
          <a:srgbClr val="006600"/>
        </a:solidFill>
        <a:latin typeface="Times New Roman" pitchFamily="18" charset="0"/>
        <a:ea typeface="+mn-ea"/>
        <a:cs typeface="Arial" charset="0"/>
      </a:defRPr>
    </a:lvl5pPr>
    <a:lvl6pPr marL="2286000" algn="l" defTabSz="914400" rtl="0" eaLnBrk="1" latinLnBrk="0" hangingPunct="1">
      <a:defRPr sz="2400" kern="1200">
        <a:solidFill>
          <a:srgbClr val="006600"/>
        </a:solidFill>
        <a:latin typeface="Times New Roman" pitchFamily="18" charset="0"/>
        <a:ea typeface="+mn-ea"/>
        <a:cs typeface="Arial" charset="0"/>
      </a:defRPr>
    </a:lvl6pPr>
    <a:lvl7pPr marL="2743200" algn="l" defTabSz="914400" rtl="0" eaLnBrk="1" latinLnBrk="0" hangingPunct="1">
      <a:defRPr sz="2400" kern="1200">
        <a:solidFill>
          <a:srgbClr val="006600"/>
        </a:solidFill>
        <a:latin typeface="Times New Roman" pitchFamily="18" charset="0"/>
        <a:ea typeface="+mn-ea"/>
        <a:cs typeface="Arial" charset="0"/>
      </a:defRPr>
    </a:lvl7pPr>
    <a:lvl8pPr marL="3200400" algn="l" defTabSz="914400" rtl="0" eaLnBrk="1" latinLnBrk="0" hangingPunct="1">
      <a:defRPr sz="2400" kern="1200">
        <a:solidFill>
          <a:srgbClr val="006600"/>
        </a:solidFill>
        <a:latin typeface="Times New Roman" pitchFamily="18" charset="0"/>
        <a:ea typeface="+mn-ea"/>
        <a:cs typeface="Arial" charset="0"/>
      </a:defRPr>
    </a:lvl8pPr>
    <a:lvl9pPr marL="3657600" algn="l" defTabSz="914400" rtl="0" eaLnBrk="1" latinLnBrk="0" hangingPunct="1">
      <a:defRPr sz="2400" kern="1200">
        <a:solidFill>
          <a:srgbClr val="006600"/>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3399"/>
    <a:srgbClr val="0000FF"/>
    <a:srgbClr val="00CC99"/>
    <a:srgbClr val="990033"/>
    <a:srgbClr val="660033"/>
    <a:srgbClr val="CC00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77FC70-65C2-42FC-9A5B-15DB62720755}" v="2" dt="2021-01-18T06:21:14.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707" autoAdjust="0"/>
  </p:normalViewPr>
  <p:slideViewPr>
    <p:cSldViewPr>
      <p:cViewPr>
        <p:scale>
          <a:sx n="82" d="100"/>
          <a:sy n="82" d="100"/>
        </p:scale>
        <p:origin x="-540" y="-72"/>
      </p:cViewPr>
      <p:guideLst>
        <p:guide orient="horz" pos="2304"/>
        <p:guide pos="34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1968" y="-114"/>
      </p:cViewPr>
      <p:guideLst>
        <p:guide orient="horz" pos="3024"/>
        <p:guide pos="2304"/>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ganth R" userId="S::suganth_1901me61@iitp.ac.in::6b58007c-9281-438c-912a-79f002d46933" providerId="AD" clId="Web-{9D77FC70-65C2-42FC-9A5B-15DB62720755}"/>
    <pc:docChg chg="modSld">
      <pc:chgData name="Suganth R" userId="S::suganth_1901me61@iitp.ac.in::6b58007c-9281-438c-912a-79f002d46933" providerId="AD" clId="Web-{9D77FC70-65C2-42FC-9A5B-15DB62720755}" dt="2021-01-18T06:21:14.915" v="1" actId="1076"/>
      <pc:docMkLst>
        <pc:docMk/>
      </pc:docMkLst>
      <pc:sldChg chg="modSp">
        <pc:chgData name="Suganth R" userId="S::suganth_1901me61@iitp.ac.in::6b58007c-9281-438c-912a-79f002d46933" providerId="AD" clId="Web-{9D77FC70-65C2-42FC-9A5B-15DB62720755}" dt="2021-01-18T06:21:14.915" v="1" actId="1076"/>
        <pc:sldMkLst>
          <pc:docMk/>
          <pc:sldMk cId="979061237" sldId="1083"/>
        </pc:sldMkLst>
        <pc:spChg chg="mod">
          <ac:chgData name="Suganth R" userId="S::suganth_1901me61@iitp.ac.in::6b58007c-9281-438c-912a-79f002d46933" providerId="AD" clId="Web-{9D77FC70-65C2-42FC-9A5B-15DB62720755}" dt="2021-01-18T06:21:14.915" v="1" actId="1076"/>
          <ac:spMkLst>
            <pc:docMk/>
            <pc:sldMk cId="979061237" sldId="1083"/>
            <ac:spMk id="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96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B2A262D0-7796-474D-B2E2-CE5A6FD6E056}" type="datetime2">
              <a:rPr lang="en-US"/>
              <a:pPr>
                <a:defRPr/>
              </a:pPr>
              <a:t>Sunday, January 17, 2021</a:t>
            </a:fld>
            <a:endParaRPr lang="en-US"/>
          </a:p>
        </p:txBody>
      </p:sp>
      <p:sp>
        <p:nvSpPr>
          <p:cNvPr id="1966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96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FB0A11A6-2313-4A1C-9C29-408D7DCE3152}" type="slidenum">
              <a:rPr lang="en-US"/>
              <a:pPr>
                <a:defRPr/>
              </a:pPr>
              <a:t>‹#›</a:t>
            </a:fld>
            <a:endParaRPr lang="en-US"/>
          </a:p>
        </p:txBody>
      </p:sp>
    </p:spTree>
    <p:extLst>
      <p:ext uri="{BB962C8B-B14F-4D97-AF65-F5344CB8AC3E}">
        <p14:creationId xmlns:p14="http://schemas.microsoft.com/office/powerpoint/2010/main" val="3322672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433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65667AC6-DE70-4C68-B272-19129908A2E3}" type="datetime2">
              <a:rPr lang="en-US"/>
              <a:pPr>
                <a:defRPr/>
              </a:pPr>
              <a:t>Sunday, January 17, 2021</a:t>
            </a:fld>
            <a:endParaRPr lang="en-US"/>
          </a:p>
        </p:txBody>
      </p:sp>
      <p:sp>
        <p:nvSpPr>
          <p:cNvPr id="167940" name="Rectangle 4"/>
          <p:cNvSpPr>
            <a:spLocks noGrp="1" noRot="1" noChangeAspect="1" noChangeArrowheads="1" noTextEdit="1"/>
          </p:cNvSpPr>
          <p:nvPr>
            <p:ph type="sldImg" idx="2"/>
          </p:nvPr>
        </p:nvSpPr>
        <p:spPr bwMode="auto">
          <a:xfrm>
            <a:off x="957263" y="720725"/>
            <a:ext cx="5400675" cy="360045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4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434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941F7F8D-928C-4777-80A7-57CA55343DBB}" type="slidenum">
              <a:rPr lang="en-US"/>
              <a:pPr>
                <a:defRPr/>
              </a:pPr>
              <a:t>‹#›</a:t>
            </a:fld>
            <a:endParaRPr lang="en-US"/>
          </a:p>
        </p:txBody>
      </p:sp>
    </p:spTree>
    <p:extLst>
      <p:ext uri="{BB962C8B-B14F-4D97-AF65-F5344CB8AC3E}">
        <p14:creationId xmlns:p14="http://schemas.microsoft.com/office/powerpoint/2010/main" val="1710197321"/>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Sunday, January 17, 2021</a:t>
            </a:fld>
            <a:endParaRPr lang="en-US"/>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Sunday, January 17, 2021</a:t>
            </a:fld>
            <a:endParaRPr lang="en-US"/>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Sunday, January 17, 2021</a:t>
            </a:fld>
            <a:endParaRPr lang="en-US"/>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29</a:t>
            </a:fld>
            <a:endParaRPr lang="en-US"/>
          </a:p>
        </p:txBody>
      </p:sp>
    </p:spTree>
    <p:extLst>
      <p:ext uri="{BB962C8B-B14F-4D97-AF65-F5344CB8AC3E}">
        <p14:creationId xmlns:p14="http://schemas.microsoft.com/office/powerpoint/2010/main" val="376692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Sunday, January 17, 2021</a:t>
            </a:fld>
            <a:endParaRPr lang="en-US"/>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325" y="2271713"/>
            <a:ext cx="9328150" cy="1568450"/>
          </a:xfrm>
        </p:spPr>
        <p:txBody>
          <a:bodyPr/>
          <a:lstStyle/>
          <a:p>
            <a:r>
              <a:rPr lang="en-US"/>
              <a:t>Click to edit Master title style</a:t>
            </a:r>
            <a:endParaRPr lang="en-IN"/>
          </a:p>
        </p:txBody>
      </p:sp>
      <p:sp>
        <p:nvSpPr>
          <p:cNvPr id="3" name="Subtitle 2"/>
          <p:cNvSpPr>
            <a:spLocks noGrp="1"/>
          </p:cNvSpPr>
          <p:nvPr>
            <p:ph type="subTitle" idx="1"/>
          </p:nvPr>
        </p:nvSpPr>
        <p:spPr>
          <a:xfrm>
            <a:off x="1646238" y="4144963"/>
            <a:ext cx="768032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7746245E-D0F8-4F74-85C2-891DE7740C42}" type="datetime2">
              <a:rPr lang="en-US"/>
              <a:pPr>
                <a:defRPr/>
              </a:pPr>
              <a:t>Sunday, January 17,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158C9586-4A54-4129-B397-51F1E9B79FF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48C36733-D09B-4170-A6CB-02D54CC462F4}" type="datetime2">
              <a:rPr lang="en-US"/>
              <a:pPr>
                <a:defRPr/>
              </a:pPr>
              <a:t>Sunday, January 17,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BCCAE69F-8A2C-4CC4-B2DD-BC0381DC8C3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438" y="650875"/>
            <a:ext cx="2332037"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22325" y="650875"/>
            <a:ext cx="684371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CC338000-4328-4F01-8006-3F744C58B555}" type="datetime2">
              <a:rPr lang="en-US"/>
              <a:pPr>
                <a:defRPr/>
              </a:pPr>
              <a:t>Sunday, January 17,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406B823D-5F77-428B-9EC0-7674CD31507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22325" y="650875"/>
            <a:ext cx="9328150" cy="1219200"/>
          </a:xfrm>
        </p:spPr>
        <p:txBody>
          <a:bodyPr/>
          <a:lstStyle/>
          <a:p>
            <a:r>
              <a:rPr lang="en-US"/>
              <a:t>Click to edit Master title style</a:t>
            </a:r>
            <a:endParaRPr lang="en-IN"/>
          </a:p>
        </p:txBody>
      </p:sp>
      <p:sp>
        <p:nvSpPr>
          <p:cNvPr id="3" name="Content Placeholder 2"/>
          <p:cNvSpPr>
            <a:spLocks noGrp="1"/>
          </p:cNvSpPr>
          <p:nvPr>
            <p:ph sz="quarter" idx="1"/>
          </p:nvPr>
        </p:nvSpPr>
        <p:spPr>
          <a:xfrm>
            <a:off x="822325" y="2112963"/>
            <a:ext cx="4587875" cy="211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5562600" y="2112963"/>
            <a:ext cx="4587875" cy="211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822325" y="4383088"/>
            <a:ext cx="4587875" cy="2119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p:cNvSpPr>
            <a:spLocks noGrp="1"/>
          </p:cNvSpPr>
          <p:nvPr>
            <p:ph sz="quarter" idx="4"/>
          </p:nvPr>
        </p:nvSpPr>
        <p:spPr>
          <a:xfrm>
            <a:off x="5562600" y="4383088"/>
            <a:ext cx="4587875" cy="2119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fld id="{4EEA94EE-104B-4B80-A89B-43F94321F071}" type="datetime2">
              <a:rPr lang="en-US"/>
              <a:pPr>
                <a:defRPr/>
              </a:pPr>
              <a:t>Sunday, January 17, 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9" name="Rectangle 6"/>
          <p:cNvSpPr>
            <a:spLocks noGrp="1" noChangeArrowheads="1"/>
          </p:cNvSpPr>
          <p:nvPr>
            <p:ph type="sldNum" sz="quarter" idx="12"/>
          </p:nvPr>
        </p:nvSpPr>
        <p:spPr>
          <a:ln/>
        </p:spPr>
        <p:txBody>
          <a:bodyPr/>
          <a:lstStyle>
            <a:lvl1pPr>
              <a:defRPr/>
            </a:lvl1pPr>
          </a:lstStyle>
          <a:p>
            <a:pPr>
              <a:defRPr/>
            </a:pPr>
            <a:fld id="{D9B4A712-DFD7-410F-B28D-381C701E471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22325" y="650875"/>
            <a:ext cx="932815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Rectangle 4"/>
          <p:cNvSpPr>
            <a:spLocks noGrp="1" noChangeArrowheads="1"/>
          </p:cNvSpPr>
          <p:nvPr>
            <p:ph type="dt" sz="half" idx="10"/>
          </p:nvPr>
        </p:nvSpPr>
        <p:spPr>
          <a:ln/>
        </p:spPr>
        <p:txBody>
          <a:bodyPr/>
          <a:lstStyle>
            <a:lvl1pPr>
              <a:defRPr/>
            </a:lvl1pPr>
          </a:lstStyle>
          <a:p>
            <a:pPr>
              <a:defRPr/>
            </a:pPr>
            <a:fld id="{FA778CE3-0482-45D0-A064-B5A71625C966}" type="datetime2">
              <a:rPr lang="en-US"/>
              <a:pPr>
                <a:defRPr/>
              </a:pPr>
              <a:t>Sunday, January 17, 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5" name="Rectangle 6"/>
          <p:cNvSpPr>
            <a:spLocks noGrp="1" noChangeArrowheads="1"/>
          </p:cNvSpPr>
          <p:nvPr>
            <p:ph type="sldNum" sz="quarter" idx="12"/>
          </p:nvPr>
        </p:nvSpPr>
        <p:spPr>
          <a:ln/>
        </p:spPr>
        <p:txBody>
          <a:bodyPr/>
          <a:lstStyle>
            <a:lvl1pPr>
              <a:defRPr/>
            </a:lvl1pPr>
          </a:lstStyle>
          <a:p>
            <a:pPr>
              <a:defRPr/>
            </a:pPr>
            <a:fld id="{139D816B-021F-40AC-BFE0-F9C92DE2D94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13191C67-60CA-4BED-9D08-04500FA66875}" type="datetime2">
              <a:rPr lang="en-US"/>
              <a:pPr>
                <a:defRPr/>
              </a:pPr>
              <a:t>Sunday, January 17,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C353C83D-B4D6-477C-988E-2455504F388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5" y="4700588"/>
            <a:ext cx="9326563" cy="1452562"/>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866775" y="3100388"/>
            <a:ext cx="9326563"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10086A1-2844-425C-9C12-379D4772CFBC}" type="datetime2">
              <a:rPr lang="en-US"/>
              <a:pPr>
                <a:defRPr/>
              </a:pPr>
              <a:t>Sunday, January 17,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D0970C2F-B874-4AAB-B362-CFA09448BEA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22325" y="2112963"/>
            <a:ext cx="4587875"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562600" y="2112963"/>
            <a:ext cx="4587875"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fld id="{646CCA54-B854-4F09-8DB4-0FEF1502752C}" type="datetime2">
              <a:rPr lang="en-US"/>
              <a:pPr>
                <a:defRPr/>
              </a:pPr>
              <a:t>Sunday, January 17, 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7" name="Rectangle 6"/>
          <p:cNvSpPr>
            <a:spLocks noGrp="1" noChangeArrowheads="1"/>
          </p:cNvSpPr>
          <p:nvPr>
            <p:ph type="sldNum" sz="quarter" idx="12"/>
          </p:nvPr>
        </p:nvSpPr>
        <p:spPr>
          <a:ln/>
        </p:spPr>
        <p:txBody>
          <a:bodyPr/>
          <a:lstStyle>
            <a:lvl1pPr>
              <a:defRPr/>
            </a:lvl1pPr>
          </a:lstStyle>
          <a:p>
            <a:pPr>
              <a:defRPr/>
            </a:pPr>
            <a:fld id="{5E85E7D7-EA6B-44C5-BEF2-837FB9E88B9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5" y="293688"/>
            <a:ext cx="9874250" cy="12192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549275" y="1636713"/>
            <a:ext cx="484822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5" y="2319338"/>
            <a:ext cx="484822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5573713" y="1636713"/>
            <a:ext cx="4849812"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73713" y="2319338"/>
            <a:ext cx="4849812"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fld id="{F12CF977-B763-4945-8950-879F8CA87010}" type="datetime2">
              <a:rPr lang="en-US"/>
              <a:pPr>
                <a:defRPr/>
              </a:pPr>
              <a:t>Sunday, January 17, 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9" name="Rectangle 6"/>
          <p:cNvSpPr>
            <a:spLocks noGrp="1" noChangeArrowheads="1"/>
          </p:cNvSpPr>
          <p:nvPr>
            <p:ph type="sldNum" sz="quarter" idx="12"/>
          </p:nvPr>
        </p:nvSpPr>
        <p:spPr>
          <a:ln/>
        </p:spPr>
        <p:txBody>
          <a:bodyPr/>
          <a:lstStyle>
            <a:lvl1pPr>
              <a:defRPr/>
            </a:lvl1pPr>
          </a:lstStyle>
          <a:p>
            <a:pPr>
              <a:defRPr/>
            </a:pPr>
            <a:fld id="{F333A4F9-A3A6-493B-8E82-5682E155C04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fld id="{7B434696-3E81-4079-A6EE-55EBAE84EBF2}" type="datetime2">
              <a:rPr lang="en-US"/>
              <a:pPr>
                <a:defRPr/>
              </a:pPr>
              <a:t>Sunday, January 17, 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5" name="Rectangle 6"/>
          <p:cNvSpPr>
            <a:spLocks noGrp="1" noChangeArrowheads="1"/>
          </p:cNvSpPr>
          <p:nvPr>
            <p:ph type="sldNum" sz="quarter" idx="12"/>
          </p:nvPr>
        </p:nvSpPr>
        <p:spPr>
          <a:ln/>
        </p:spPr>
        <p:txBody>
          <a:bodyPr/>
          <a:lstStyle>
            <a:lvl1pPr>
              <a:defRPr/>
            </a:lvl1pPr>
          </a:lstStyle>
          <a:p>
            <a:pPr>
              <a:defRPr/>
            </a:pPr>
            <a:fld id="{CCF64DB7-372A-48BD-A182-A9181E94E3A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6AFF431-5768-4CAC-9618-15AE480E77CC}" type="datetime2">
              <a:rPr lang="en-US"/>
              <a:pPr>
                <a:defRPr/>
              </a:pPr>
              <a:t>Sunday, January 17, 2021</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4" name="Rectangle 6"/>
          <p:cNvSpPr>
            <a:spLocks noGrp="1" noChangeArrowheads="1"/>
          </p:cNvSpPr>
          <p:nvPr>
            <p:ph type="sldNum" sz="quarter" idx="12"/>
          </p:nvPr>
        </p:nvSpPr>
        <p:spPr>
          <a:ln/>
        </p:spPr>
        <p:txBody>
          <a:bodyPr/>
          <a:lstStyle>
            <a:lvl1pPr>
              <a:defRPr/>
            </a:lvl1pPr>
          </a:lstStyle>
          <a:p>
            <a:pPr>
              <a:defRPr/>
            </a:pPr>
            <a:fld id="{00BB630D-781F-4469-A568-712F995DF30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9275" y="290513"/>
            <a:ext cx="3609975" cy="1239837"/>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289425" y="290513"/>
            <a:ext cx="6134100"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549275" y="1530350"/>
            <a:ext cx="360997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CECDD65-1CA8-41E5-B5C9-BC43CC68C736}" type="datetime2">
              <a:rPr lang="en-US"/>
              <a:pPr>
                <a:defRPr/>
              </a:pPr>
              <a:t>Sunday, January 17, 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7" name="Rectangle 6"/>
          <p:cNvSpPr>
            <a:spLocks noGrp="1" noChangeArrowheads="1"/>
          </p:cNvSpPr>
          <p:nvPr>
            <p:ph type="sldNum" sz="quarter" idx="12"/>
          </p:nvPr>
        </p:nvSpPr>
        <p:spPr>
          <a:ln/>
        </p:spPr>
        <p:txBody>
          <a:bodyPr/>
          <a:lstStyle>
            <a:lvl1pPr>
              <a:defRPr/>
            </a:lvl1pPr>
          </a:lstStyle>
          <a:p>
            <a:pPr>
              <a:defRPr/>
            </a:pPr>
            <a:fld id="{BF5F46C8-72F2-4D8C-901E-E62194310F2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1063" y="5121275"/>
            <a:ext cx="6583362" cy="603250"/>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151063" y="654050"/>
            <a:ext cx="6583362"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2151063" y="5724525"/>
            <a:ext cx="6583362"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50A46EF-53AE-4CD4-B015-8E9CD82C3B23}" type="datetime2">
              <a:rPr lang="en-US"/>
              <a:pPr>
                <a:defRPr/>
              </a:pPr>
              <a:t>Sunday, January 17, 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7" name="Rectangle 6"/>
          <p:cNvSpPr>
            <a:spLocks noGrp="1" noChangeArrowheads="1"/>
          </p:cNvSpPr>
          <p:nvPr>
            <p:ph type="sldNum" sz="quarter" idx="12"/>
          </p:nvPr>
        </p:nvSpPr>
        <p:spPr>
          <a:ln/>
        </p:spPr>
        <p:txBody>
          <a:bodyPr/>
          <a:lstStyle>
            <a:lvl1pPr>
              <a:defRPr/>
            </a:lvl1pPr>
          </a:lstStyle>
          <a:p>
            <a:pPr>
              <a:defRPr/>
            </a:pPr>
            <a:fld id="{7CF462F4-BE6C-46E1-9D93-7B1187B0210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822325" y="650875"/>
            <a:ext cx="9328150" cy="1219200"/>
          </a:xfrm>
          <a:prstGeom prst="rect">
            <a:avLst/>
          </a:prstGeom>
          <a:noFill/>
          <a:ln w="9525">
            <a:noFill/>
            <a:miter lim="800000"/>
            <a:headEnd/>
            <a:tailEnd/>
          </a:ln>
        </p:spPr>
        <p:txBody>
          <a:bodyPr vert="horz" wrap="square" lIns="91410" tIns="45705" rIns="91410" bIns="45705"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822325" y="2112963"/>
            <a:ext cx="9328150" cy="4389437"/>
          </a:xfrm>
          <a:prstGeom prst="rect">
            <a:avLst/>
          </a:prstGeom>
          <a:noFill/>
          <a:ln w="9525">
            <a:noFill/>
            <a:miter lim="800000"/>
            <a:headEnd/>
            <a:tailEnd/>
          </a:ln>
        </p:spPr>
        <p:txBody>
          <a:bodyPr vert="horz" wrap="square" lIns="91410" tIns="45705" rIns="91410" bIns="4570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822325" y="6664325"/>
            <a:ext cx="2286000" cy="488950"/>
          </a:xfrm>
          <a:prstGeom prst="rect">
            <a:avLst/>
          </a:prstGeom>
          <a:noFill/>
          <a:ln w="9525">
            <a:noFill/>
            <a:miter lim="800000"/>
            <a:headEnd/>
            <a:tailEnd/>
          </a:ln>
          <a:effectLst/>
        </p:spPr>
        <p:txBody>
          <a:bodyPr vert="horz" wrap="square" lIns="91410" tIns="45705" rIns="91410" bIns="45705" numCol="1" anchor="t" anchorCtr="0" compatLnSpc="1">
            <a:prstTxWarp prst="textNoShape">
              <a:avLst/>
            </a:prstTxWarp>
          </a:bodyPr>
          <a:lstStyle>
            <a:lvl1pPr algn="l">
              <a:defRPr sz="1400">
                <a:solidFill>
                  <a:schemeClr val="tx1"/>
                </a:solidFill>
                <a:latin typeface="Times New Roman" pitchFamily="18" charset="0"/>
                <a:cs typeface="+mn-cs"/>
              </a:defRPr>
            </a:lvl1pPr>
          </a:lstStyle>
          <a:p>
            <a:pPr>
              <a:defRPr/>
            </a:pPr>
            <a:fld id="{4238A48C-1AFF-4E81-A641-2ABE0B66E963}" type="datetime2">
              <a:rPr lang="en-US"/>
              <a:pPr>
                <a:defRPr/>
              </a:pPr>
              <a:t>Sunday, January 17, 2021</a:t>
            </a:fld>
            <a:endParaRPr lang="en-US"/>
          </a:p>
        </p:txBody>
      </p:sp>
      <p:sp>
        <p:nvSpPr>
          <p:cNvPr id="1029" name="Rectangle 5"/>
          <p:cNvSpPr>
            <a:spLocks noGrp="1" noChangeArrowheads="1"/>
          </p:cNvSpPr>
          <p:nvPr>
            <p:ph type="ftr" sz="quarter" idx="3"/>
          </p:nvPr>
        </p:nvSpPr>
        <p:spPr bwMode="auto">
          <a:xfrm>
            <a:off x="3749675" y="6664325"/>
            <a:ext cx="3473450" cy="488950"/>
          </a:xfrm>
          <a:prstGeom prst="rect">
            <a:avLst/>
          </a:prstGeom>
          <a:noFill/>
          <a:ln w="9525">
            <a:noFill/>
            <a:miter lim="800000"/>
            <a:headEnd/>
            <a:tailEnd/>
          </a:ln>
          <a:effectLst/>
        </p:spPr>
        <p:txBody>
          <a:bodyPr vert="horz" wrap="square" lIns="91410" tIns="45705" rIns="91410" bIns="45705" numCol="1" anchor="t" anchorCtr="0" compatLnSpc="1">
            <a:prstTxWarp prst="textNoShape">
              <a:avLst/>
            </a:prstTxWarp>
          </a:bodyPr>
          <a:lstStyle>
            <a:lvl1pPr algn="ctr">
              <a:defRPr sz="1400">
                <a:solidFill>
                  <a:schemeClr val="tx1"/>
                </a:solidFill>
                <a:latin typeface="Times New Roman" pitchFamily="18" charset="0"/>
                <a:cs typeface="+mn-cs"/>
              </a:defRPr>
            </a:lvl1pPr>
          </a:lstStyle>
          <a:p>
            <a:pPr>
              <a:defRPr/>
            </a:pPr>
            <a:r>
              <a:rPr lang="en-US"/>
              <a:t>1</a:t>
            </a:r>
          </a:p>
        </p:txBody>
      </p:sp>
      <p:sp>
        <p:nvSpPr>
          <p:cNvPr id="1030" name="Rectangle 6"/>
          <p:cNvSpPr>
            <a:spLocks noGrp="1" noChangeArrowheads="1"/>
          </p:cNvSpPr>
          <p:nvPr>
            <p:ph type="sldNum" sz="quarter" idx="4"/>
          </p:nvPr>
        </p:nvSpPr>
        <p:spPr bwMode="auto">
          <a:xfrm>
            <a:off x="7864475" y="6664325"/>
            <a:ext cx="2286000" cy="488950"/>
          </a:xfrm>
          <a:prstGeom prst="rect">
            <a:avLst/>
          </a:prstGeom>
          <a:noFill/>
          <a:ln w="9525">
            <a:noFill/>
            <a:miter lim="800000"/>
            <a:headEnd/>
            <a:tailEnd/>
          </a:ln>
          <a:effectLst/>
        </p:spPr>
        <p:txBody>
          <a:bodyPr vert="horz" wrap="square" lIns="91410" tIns="45705" rIns="91410" bIns="45705" numCol="1" anchor="t" anchorCtr="0" compatLnSpc="1">
            <a:prstTxWarp prst="textNoShape">
              <a:avLst/>
            </a:prstTxWarp>
          </a:bodyPr>
          <a:lstStyle>
            <a:lvl1pPr algn="r">
              <a:defRPr sz="1400">
                <a:solidFill>
                  <a:schemeClr val="tx1"/>
                </a:solidFill>
                <a:latin typeface="Times New Roman" pitchFamily="18" charset="0"/>
                <a:cs typeface="+mn-cs"/>
              </a:defRPr>
            </a:lvl1pPr>
          </a:lstStyle>
          <a:p>
            <a:pPr>
              <a:defRPr/>
            </a:pPr>
            <a:fld id="{79966B9C-EC68-485E-B645-F05AC409D94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1</a:t>
            </a:fld>
            <a:endParaRPr lang="en-US"/>
          </a:p>
        </p:txBody>
      </p:sp>
      <p:sp>
        <p:nvSpPr>
          <p:cNvPr id="6" name="TextBox 5"/>
          <p:cNvSpPr txBox="1"/>
          <p:nvPr/>
        </p:nvSpPr>
        <p:spPr>
          <a:xfrm>
            <a:off x="1919335" y="0"/>
            <a:ext cx="6673494" cy="461665"/>
          </a:xfrm>
          <a:prstGeom prst="rect">
            <a:avLst/>
          </a:prstGeom>
          <a:noFill/>
        </p:spPr>
        <p:txBody>
          <a:bodyPr wrap="none" rtlCol="0">
            <a:spAutoFit/>
          </a:bodyPr>
          <a:lstStyle/>
          <a:p>
            <a:r>
              <a:rPr lang="en-IN" b="1" dirty="0"/>
              <a:t>GAS THEORY FOR VACUUM TECHNOLOGY</a:t>
            </a:r>
          </a:p>
        </p:txBody>
      </p:sp>
      <p:sp>
        <p:nvSpPr>
          <p:cNvPr id="7" name="TextBox 6"/>
          <p:cNvSpPr txBox="1"/>
          <p:nvPr/>
        </p:nvSpPr>
        <p:spPr>
          <a:xfrm>
            <a:off x="553225" y="849485"/>
            <a:ext cx="10419575" cy="830997"/>
          </a:xfrm>
          <a:prstGeom prst="rect">
            <a:avLst/>
          </a:prstGeom>
          <a:noFill/>
        </p:spPr>
        <p:txBody>
          <a:bodyPr wrap="square" rtlCol="0">
            <a:spAutoFit/>
          </a:bodyPr>
          <a:lstStyle/>
          <a:p>
            <a:r>
              <a:rPr lang="en-IN" dirty="0">
                <a:solidFill>
                  <a:srgbClr val="FF0000"/>
                </a:solidFill>
              </a:rPr>
              <a:t>The state in which molecules are most independent of each other is called an ideal or perfect gas</a:t>
            </a:r>
          </a:p>
        </p:txBody>
      </p:sp>
      <p:sp>
        <p:nvSpPr>
          <p:cNvPr id="8" name="TextBox 7"/>
          <p:cNvSpPr txBox="1"/>
          <p:nvPr/>
        </p:nvSpPr>
        <p:spPr>
          <a:xfrm>
            <a:off x="780910" y="2139700"/>
            <a:ext cx="10023898" cy="1938992"/>
          </a:xfrm>
          <a:prstGeom prst="rect">
            <a:avLst/>
          </a:prstGeom>
          <a:noFill/>
        </p:spPr>
        <p:txBody>
          <a:bodyPr wrap="none" rtlCol="0">
            <a:spAutoFit/>
          </a:bodyPr>
          <a:lstStyle/>
          <a:p>
            <a:pPr marL="514350" indent="-514350">
              <a:buAutoNum type="romanLcParenBoth"/>
            </a:pPr>
            <a:r>
              <a:rPr lang="en-IN" dirty="0"/>
              <a:t>The molecules are minute sphere</a:t>
            </a:r>
          </a:p>
          <a:p>
            <a:pPr marL="514350" indent="-514350">
              <a:buAutoNum type="romanLcParenBoth"/>
            </a:pPr>
            <a:r>
              <a:rPr lang="en-IN" dirty="0"/>
              <a:t>Their volume is very small compared with that actually occupied by the gas</a:t>
            </a:r>
          </a:p>
          <a:p>
            <a:pPr marL="514350" indent="-514350">
              <a:buAutoNum type="romanLcParenBoth"/>
            </a:pPr>
            <a:r>
              <a:rPr lang="en-IN" dirty="0"/>
              <a:t>The molecule do not exert forces upon each other</a:t>
            </a:r>
          </a:p>
          <a:p>
            <a:pPr marL="514350" indent="-514350">
              <a:buAutoNum type="romanLcParenBoth"/>
            </a:pPr>
            <a:r>
              <a:rPr lang="en-IN" dirty="0"/>
              <a:t>They travel along rectilinear fashion</a:t>
            </a:r>
          </a:p>
          <a:p>
            <a:pPr marL="514350" indent="-514350">
              <a:buAutoNum type="romanLcParenBoth"/>
            </a:pPr>
            <a:r>
              <a:rPr lang="en-IN" dirty="0"/>
              <a:t>The molecules make perfectly elastic collisions</a:t>
            </a:r>
          </a:p>
        </p:txBody>
      </p:sp>
      <p:sp>
        <p:nvSpPr>
          <p:cNvPr id="9" name="TextBox 8"/>
          <p:cNvSpPr txBox="1"/>
          <p:nvPr/>
        </p:nvSpPr>
        <p:spPr>
          <a:xfrm>
            <a:off x="158991" y="4223971"/>
            <a:ext cx="10662599" cy="461665"/>
          </a:xfrm>
          <a:prstGeom prst="rect">
            <a:avLst/>
          </a:prstGeom>
          <a:noFill/>
        </p:spPr>
        <p:txBody>
          <a:bodyPr wrap="none" rtlCol="0">
            <a:spAutoFit/>
          </a:bodyPr>
          <a:lstStyle/>
          <a:p>
            <a:r>
              <a:rPr lang="en-IN" b="1" dirty="0">
                <a:solidFill>
                  <a:srgbClr val="003399"/>
                </a:solidFill>
              </a:rPr>
              <a:t>Examples: Hydrogen, Nitrogen, Oxygen, Argon, Helium, Krypton, Neon, Xenon</a:t>
            </a:r>
          </a:p>
        </p:txBody>
      </p:sp>
      <p:sp>
        <p:nvSpPr>
          <p:cNvPr id="10" name="TextBox 9"/>
          <p:cNvSpPr txBox="1"/>
          <p:nvPr/>
        </p:nvSpPr>
        <p:spPr>
          <a:xfrm>
            <a:off x="780910" y="5327290"/>
            <a:ext cx="6710491" cy="461665"/>
          </a:xfrm>
          <a:prstGeom prst="rect">
            <a:avLst/>
          </a:prstGeom>
          <a:noFill/>
        </p:spPr>
        <p:txBody>
          <a:bodyPr wrap="none" rtlCol="0">
            <a:spAutoFit/>
          </a:bodyPr>
          <a:lstStyle/>
          <a:p>
            <a:r>
              <a:rPr lang="en-IN" dirty="0"/>
              <a:t>At low pressure many more gases approach ideal gas</a:t>
            </a:r>
          </a:p>
        </p:txBody>
      </p:sp>
    </p:spTree>
    <p:extLst>
      <p:ext uri="{BB962C8B-B14F-4D97-AF65-F5344CB8AC3E}">
        <p14:creationId xmlns:p14="http://schemas.microsoft.com/office/powerpoint/2010/main" val="97906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fld id="{F9B68790-05DE-42A9-B659-89CE0275F155}" type="datetime2">
              <a:rPr lang="en-US" smtClean="0"/>
              <a:pPr>
                <a:defRPr/>
              </a:pPr>
              <a:t>Sunday, January 17, 2021</a:t>
            </a:fld>
            <a:endParaRPr lang="en-US"/>
          </a:p>
        </p:txBody>
      </p:sp>
      <p:sp>
        <p:nvSpPr>
          <p:cNvPr id="29699" name="Slide Number Placeholder 4"/>
          <p:cNvSpPr>
            <a:spLocks noGrp="1"/>
          </p:cNvSpPr>
          <p:nvPr>
            <p:ph type="sldNum" sz="quarter" idx="12"/>
          </p:nvPr>
        </p:nvSpPr>
        <p:spPr/>
        <p:txBody>
          <a:bodyPr/>
          <a:lstStyle/>
          <a:p>
            <a:pPr>
              <a:defRPr/>
            </a:pPr>
            <a:fld id="{622E398A-50F0-46CF-A173-27D2D339AA14}" type="slidenum">
              <a:rPr lang="en-US" smtClean="0"/>
              <a:pPr>
                <a:defRPr/>
              </a:pPr>
              <a:t>10</a:t>
            </a:fld>
            <a:endParaRPr lang="en-US"/>
          </a:p>
        </p:txBody>
      </p:sp>
      <p:pic>
        <p:nvPicPr>
          <p:cNvPr id="38916" name="Picture 2"/>
          <p:cNvPicPr>
            <a:picLocks noChangeAspect="1" noChangeArrowheads="1"/>
          </p:cNvPicPr>
          <p:nvPr/>
        </p:nvPicPr>
        <p:blipFill>
          <a:blip r:embed="rId2"/>
          <a:srcRect/>
          <a:stretch>
            <a:fillRect/>
          </a:stretch>
        </p:blipFill>
        <p:spPr bwMode="auto">
          <a:xfrm>
            <a:off x="4038600" y="304800"/>
            <a:ext cx="4152900" cy="295275"/>
          </a:xfrm>
          <a:prstGeom prst="rect">
            <a:avLst/>
          </a:prstGeom>
          <a:noFill/>
          <a:ln w="9525" algn="ctr">
            <a:noFill/>
            <a:miter lim="800000"/>
            <a:headEnd/>
            <a:tailEnd/>
          </a:ln>
        </p:spPr>
      </p:pic>
      <p:pic>
        <p:nvPicPr>
          <p:cNvPr id="38917" name="Picture 3"/>
          <p:cNvPicPr>
            <a:picLocks noChangeAspect="1" noChangeArrowheads="1"/>
          </p:cNvPicPr>
          <p:nvPr/>
        </p:nvPicPr>
        <p:blipFill>
          <a:blip r:embed="rId3"/>
          <a:srcRect/>
          <a:stretch>
            <a:fillRect/>
          </a:stretch>
        </p:blipFill>
        <p:spPr bwMode="auto">
          <a:xfrm>
            <a:off x="381000" y="762000"/>
            <a:ext cx="9525000" cy="5029200"/>
          </a:xfrm>
          <a:prstGeom prst="rect">
            <a:avLst/>
          </a:prstGeom>
          <a:noFill/>
          <a:ln w="9525" algn="ctr">
            <a:noFill/>
            <a:miter lim="800000"/>
            <a:headEnd/>
            <a:tailEnd/>
          </a:ln>
        </p:spPr>
      </p:pic>
    </p:spTree>
    <p:extLst>
      <p:ext uri="{BB962C8B-B14F-4D97-AF65-F5344CB8AC3E}">
        <p14:creationId xmlns:p14="http://schemas.microsoft.com/office/powerpoint/2010/main" val="221971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11</a:t>
            </a:fld>
            <a:endParaRPr lang="en-US"/>
          </a:p>
        </p:txBody>
      </p:sp>
      <p:sp>
        <p:nvSpPr>
          <p:cNvPr id="6" name="TextBox 5"/>
          <p:cNvSpPr txBox="1"/>
          <p:nvPr/>
        </p:nvSpPr>
        <p:spPr>
          <a:xfrm>
            <a:off x="3505200" y="228600"/>
            <a:ext cx="3223959" cy="461665"/>
          </a:xfrm>
          <a:prstGeom prst="rect">
            <a:avLst/>
          </a:prstGeom>
          <a:noFill/>
        </p:spPr>
        <p:txBody>
          <a:bodyPr wrap="none" rtlCol="0">
            <a:spAutoFit/>
          </a:bodyPr>
          <a:lstStyle/>
          <a:p>
            <a:r>
              <a:rPr lang="en-IN" b="1" dirty="0">
                <a:solidFill>
                  <a:srgbClr val="FF0000"/>
                </a:solidFill>
              </a:rPr>
              <a:t>PREVIOUS CLASSES</a:t>
            </a:r>
          </a:p>
        </p:txBody>
      </p:sp>
      <p:sp>
        <p:nvSpPr>
          <p:cNvPr id="7" name="TextBox 6"/>
          <p:cNvSpPr txBox="1"/>
          <p:nvPr/>
        </p:nvSpPr>
        <p:spPr>
          <a:xfrm>
            <a:off x="609600" y="1143000"/>
            <a:ext cx="7633628" cy="2308324"/>
          </a:xfrm>
          <a:prstGeom prst="rect">
            <a:avLst/>
          </a:prstGeom>
          <a:noFill/>
        </p:spPr>
        <p:txBody>
          <a:bodyPr wrap="none" rtlCol="0">
            <a:spAutoFit/>
          </a:bodyPr>
          <a:lstStyle/>
          <a:p>
            <a:r>
              <a:rPr lang="en-IN" dirty="0"/>
              <a:t>1- Error analysis</a:t>
            </a:r>
          </a:p>
          <a:p>
            <a:r>
              <a:rPr lang="en-IN" dirty="0"/>
              <a:t>2- Precession, Resolution etc.</a:t>
            </a:r>
          </a:p>
          <a:p>
            <a:r>
              <a:rPr lang="en-IN" dirty="0"/>
              <a:t>3- Examples of different applications of Vacuum Techniques</a:t>
            </a:r>
          </a:p>
          <a:p>
            <a:r>
              <a:rPr lang="en-IN" dirty="0"/>
              <a:t>4- Units of Pressure and its conversions</a:t>
            </a:r>
          </a:p>
          <a:p>
            <a:r>
              <a:rPr lang="en-IN" dirty="0"/>
              <a:t>5- Basics of Gas Properties</a:t>
            </a:r>
          </a:p>
          <a:p>
            <a:r>
              <a:rPr lang="en-IN" dirty="0"/>
              <a:t>6- Gas laws</a:t>
            </a:r>
          </a:p>
        </p:txBody>
      </p:sp>
      <p:sp>
        <p:nvSpPr>
          <p:cNvPr id="8" name="TextBox 7"/>
          <p:cNvSpPr txBox="1"/>
          <p:nvPr/>
        </p:nvSpPr>
        <p:spPr>
          <a:xfrm>
            <a:off x="645425" y="4720130"/>
            <a:ext cx="9853275" cy="523220"/>
          </a:xfrm>
          <a:prstGeom prst="rect">
            <a:avLst/>
          </a:prstGeom>
          <a:noFill/>
        </p:spPr>
        <p:txBody>
          <a:bodyPr wrap="none" rtlCol="0">
            <a:spAutoFit/>
          </a:bodyPr>
          <a:lstStyle/>
          <a:p>
            <a:r>
              <a:rPr lang="en-IN" sz="2800" b="1" dirty="0">
                <a:solidFill>
                  <a:srgbClr val="C00000"/>
                </a:solidFill>
              </a:rPr>
              <a:t> Molecular incident rate, Mean free path and Viscosity of a gas </a:t>
            </a:r>
          </a:p>
        </p:txBody>
      </p:sp>
    </p:spTree>
    <p:extLst>
      <p:ext uri="{BB962C8B-B14F-4D97-AF65-F5344CB8AC3E}">
        <p14:creationId xmlns:p14="http://schemas.microsoft.com/office/powerpoint/2010/main" val="286112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0"/>
                <a:ext cx="10972800" cy="7249551"/>
              </a:xfrm>
            </p:spPr>
            <p:txBody>
              <a:bodyPr>
                <a:normAutofit/>
              </a:bodyPr>
              <a:lstStyle/>
              <a:p>
                <a:pPr marL="0" indent="0">
                  <a:buNone/>
                </a:pPr>
                <a:r>
                  <a:rPr lang="en-US" sz="2400" dirty="0"/>
                  <a:t>(3) </a:t>
                </a:r>
                <a:r>
                  <a:rPr lang="en-US" sz="2400" b="1" u="sng" dirty="0">
                    <a:effectLst>
                      <a:outerShdw blurRad="38100" dist="38100" dir="2700000" algn="tl">
                        <a:srgbClr val="000000">
                          <a:alpha val="43137"/>
                        </a:srgbClr>
                      </a:outerShdw>
                    </a:effectLst>
                  </a:rPr>
                  <a:t>Equation of state of real gas</a:t>
                </a:r>
                <a:endParaRPr lang="en-US" sz="2400" b="1" dirty="0">
                  <a:effectLst>
                    <a:outerShdw blurRad="38100" dist="38100" dir="2700000" algn="tl">
                      <a:srgbClr val="000000">
                        <a:alpha val="43137"/>
                      </a:srgbClr>
                    </a:outerShdw>
                  </a:effectLst>
                </a:endParaRPr>
              </a:p>
              <a:p>
                <a:pPr marL="0" indent="0">
                  <a:buNone/>
                </a:pPr>
                <a:r>
                  <a:rPr lang="en-US" sz="2400" dirty="0"/>
                  <a:t>van der wall connected the gas equation </a:t>
                </a:r>
              </a:p>
              <a:p>
                <a:pPr marL="0" indent="0">
                  <a:buNone/>
                </a:pPr>
                <a:r>
                  <a:rPr lang="en-US" sz="2400" dirty="0"/>
                  <a:t>[P+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m:t>
                            </m:r>
                          </m:num>
                          <m:den>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den>
                        </m:f>
                      </m:e>
                    </m:box>
                  </m:oMath>
                </a14:m>
                <a:r>
                  <a:rPr lang="en-US" sz="2400" dirty="0"/>
                  <a:t>) ] (v-b) =RₒT</a:t>
                </a:r>
              </a:p>
              <a:p>
                <a:pPr marL="0" indent="0">
                  <a:buNone/>
                </a:pPr>
                <a14:m>
                  <m:oMath xmlns:m="http://schemas.openxmlformats.org/officeDocument/2006/math">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a:rPr lang="en-US" sz="2400" i="1">
                                <a:latin typeface="Cambria Math" panose="02040503050406030204" pitchFamily="18" charset="0"/>
                              </a:rPr>
                              <m:t>𝐴</m:t>
                            </m:r>
                          </m:num>
                          <m:den>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2</m:t>
                                </m:r>
                              </m:sup>
                            </m:sSup>
                          </m:den>
                        </m:f>
                      </m:e>
                    </m:box>
                  </m:oMath>
                </a14:m>
                <a:r>
                  <a:rPr lang="en-US" sz="2400" dirty="0"/>
                  <a:t> ≈ the attractive forces between molecules will bring them closer together and will thus have the same effect as an additional pressure governed by the constant A. pressure must be stronger  as molecules comes closer. Hence, </a:t>
                </a:r>
                <a14:m>
                  <m:oMath xmlns:m="http://schemas.openxmlformats.org/officeDocument/2006/math">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a:rPr lang="en-US" sz="2400" i="1">
                                <a:latin typeface="Cambria Math" panose="02040503050406030204" pitchFamily="18" charset="0"/>
                              </a:rPr>
                              <m:t>𝐴</m:t>
                            </m:r>
                          </m:num>
                          <m:den>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2</m:t>
                                </m:r>
                              </m:sup>
                            </m:sSup>
                          </m:den>
                        </m:f>
                      </m:e>
                    </m:box>
                  </m:oMath>
                </a14:m>
                <a:endParaRPr lang="en-US" sz="2400" dirty="0"/>
              </a:p>
              <a:p>
                <a:pPr marL="0" indent="0">
                  <a:buNone/>
                </a:pPr>
                <a:r>
                  <a:rPr lang="en-US" sz="2400" dirty="0"/>
                  <a:t>Hence, the correction b reduces the total volume.</a:t>
                </a:r>
              </a:p>
              <a:p>
                <a:pPr marL="0" indent="0">
                  <a:buNone/>
                </a:pPr>
                <a:r>
                  <a:rPr lang="en-US" sz="2400" dirty="0"/>
                  <a:t>b= 4*</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Sub>
                  </m:oMath>
                </a14:m>
                <a:r>
                  <a:rPr lang="en-US" sz="2400" dirty="0"/>
                  <a:t>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4</m:t>
                            </m:r>
                          </m:num>
                          <m:den>
                            <m:r>
                              <a:rPr lang="en-US" sz="2400" b="0" i="1" smtClean="0">
                                <a:latin typeface="Cambria Math" panose="02040503050406030204" pitchFamily="18" charset="0"/>
                              </a:rPr>
                              <m:t>3</m:t>
                            </m:r>
                          </m:den>
                        </m:f>
                      </m:e>
                    </m:box>
                  </m:oMath>
                </a14:m>
                <a:r>
                  <a:rPr lang="en-US" sz="2400" dirty="0"/>
                  <a:t>)(</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m:rPr>
                                <m:nor/>
                              </m:rPr>
                              <a:rPr lang="el-GR" sz="2400" dirty="0"/>
                              <m:t>π</m:t>
                            </m:r>
                            <m:r>
                              <m:rPr>
                                <m:nor/>
                              </m:rPr>
                              <a:rPr lang="en-US" sz="2400" dirty="0"/>
                              <m:t> ᶓ</m:t>
                            </m:r>
                            <m:r>
                              <m:rPr>
                                <m:nor/>
                              </m:rPr>
                              <a:rPr lang="en-US" sz="2400" dirty="0" smtClean="0"/>
                              <m:t>³</m:t>
                            </m:r>
                          </m:num>
                          <m:den>
                            <m:r>
                              <a:rPr lang="en-US" sz="2400" b="0" i="1" smtClean="0">
                                <a:latin typeface="Cambria Math" panose="02040503050406030204" pitchFamily="18" charset="0"/>
                              </a:rPr>
                              <m:t>8</m:t>
                            </m:r>
                          </m:den>
                        </m:f>
                      </m:e>
                    </m:box>
                  </m:oMath>
                </a14:m>
                <a:r>
                  <a:rPr lang="en-US" sz="2400" dirty="0"/>
                  <a:t>)</a:t>
                </a:r>
              </a:p>
              <a:p>
                <a:pPr marL="0" indent="0">
                  <a:buNone/>
                </a:pPr>
                <a:r>
                  <a:rPr lang="en-US" sz="2400" dirty="0"/>
                  <a:t> ᶓ ≈ molecular diameter.</a:t>
                </a:r>
              </a:p>
              <a:p>
                <a:pPr marL="0" indent="0">
                  <a:buNone/>
                </a:pPr>
                <a:r>
                  <a:rPr lang="en-US" sz="2400" dirty="0"/>
                  <a:t> V³ - [ b+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𝑅</m:t>
                        </m:r>
                        <m:r>
                          <a:rPr lang="en-US" sz="2400" b="0" i="1" smtClean="0">
                            <a:latin typeface="Cambria Math" panose="02040503050406030204" pitchFamily="18" charset="0"/>
                          </a:rPr>
                          <m:t>ₒ</m:t>
                        </m:r>
                        <m:r>
                          <a:rPr lang="en-US" sz="2400" b="0" i="1" smtClean="0">
                            <a:latin typeface="Cambria Math" panose="02040503050406030204" pitchFamily="18" charset="0"/>
                          </a:rPr>
                          <m:t>𝑇</m:t>
                        </m:r>
                      </m:num>
                      <m:den>
                        <m:r>
                          <a:rPr lang="en-IN" sz="2400" b="0" i="1" smtClean="0">
                            <a:latin typeface="Cambria Math"/>
                          </a:rPr>
                          <m:t>𝑃</m:t>
                        </m:r>
                      </m:den>
                    </m:f>
                  </m:oMath>
                </a14:m>
                <a:r>
                  <a:rPr lang="en-US" sz="2400" dirty="0"/>
                  <a:t> ]V²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m:t>
                            </m:r>
                          </m:num>
                          <m:den>
                            <m:r>
                              <a:rPr lang="en-US" sz="2400" b="0" i="1" smtClean="0">
                                <a:latin typeface="Cambria Math" panose="02040503050406030204" pitchFamily="18" charset="0"/>
                              </a:rPr>
                              <m:t>𝑃</m:t>
                            </m:r>
                          </m:den>
                        </m:f>
                      </m:e>
                    </m:box>
                  </m:oMath>
                </a14:m>
                <a:r>
                  <a:rPr lang="en-US" sz="2400" dirty="0"/>
                  <a:t> )V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𝐴𝑏</m:t>
                            </m:r>
                          </m:num>
                          <m:den>
                            <m:r>
                              <a:rPr lang="en-US" sz="2400" b="0" i="1" smtClean="0">
                                <a:latin typeface="Cambria Math" panose="02040503050406030204" pitchFamily="18" charset="0"/>
                              </a:rPr>
                              <m:t>𝑃</m:t>
                            </m:r>
                          </m:den>
                        </m:f>
                      </m:e>
                    </m:box>
                    <m:r>
                      <a:rPr lang="en-US" sz="2400" b="0" i="1" smtClean="0">
                        <a:latin typeface="Cambria Math" panose="02040503050406030204" pitchFamily="18" charset="0"/>
                      </a:rPr>
                      <m:t> </m:t>
                    </m:r>
                  </m:oMath>
                </a14:m>
                <a:r>
                  <a:rPr lang="en-US" sz="2400" dirty="0"/>
                  <a:t>) =0  …….(a)</a:t>
                </a:r>
              </a:p>
              <a:p>
                <a:pPr marL="0" indent="0">
                  <a:buNone/>
                </a:pPr>
                <a:r>
                  <a:rPr lang="en-US" sz="2400" dirty="0"/>
                  <a:t>PV –</a:t>
                </a:r>
                <a:r>
                  <a:rPr lang="en-US" sz="2400" dirty="0" err="1"/>
                  <a:t>Pb</a:t>
                </a: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𝐴𝑉</m:t>
                        </m:r>
                      </m:num>
                      <m:den>
                        <m:r>
                          <a:rPr lang="en-US" sz="2400" b="0" i="1" smtClean="0">
                            <a:latin typeface="Cambria Math" panose="02040503050406030204" pitchFamily="18" charset="0"/>
                          </a:rPr>
                          <m:t>𝑉</m:t>
                        </m:r>
                        <m:r>
                          <a:rPr lang="en-US" sz="2400" b="0" i="1" smtClean="0">
                            <a:latin typeface="Cambria Math" panose="02040503050406030204" pitchFamily="18" charset="0"/>
                          </a:rPr>
                          <m:t>²</m:t>
                        </m:r>
                      </m:den>
                    </m:f>
                  </m:oMath>
                </a14:m>
                <a:r>
                  <a:rPr lang="en-US" sz="2400" dirty="0"/>
                  <a:t>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𝐴𝑏</m:t>
                            </m:r>
                          </m:num>
                          <m:den>
                            <m:r>
                              <a:rPr lang="en-US" sz="2400" b="0" i="1" smtClean="0">
                                <a:latin typeface="Cambria Math" panose="02040503050406030204" pitchFamily="18" charset="0"/>
                              </a:rPr>
                              <m:t>𝑉</m:t>
                            </m:r>
                            <m:r>
                              <a:rPr lang="en-US" sz="2400" b="0" i="1" smtClean="0">
                                <a:latin typeface="Cambria Math" panose="02040503050406030204" pitchFamily="18" charset="0"/>
                              </a:rPr>
                              <m:t>²</m:t>
                            </m:r>
                          </m:den>
                        </m:f>
                      </m:e>
                    </m:box>
                  </m:oMath>
                </a14:m>
                <a:r>
                  <a:rPr lang="en-US" sz="2400" dirty="0"/>
                  <a:t> -RₒT =0 .</a:t>
                </a:r>
              </a:p>
              <a:p>
                <a:pPr marL="0" indent="0">
                  <a:buNone/>
                </a:pPr>
                <a:r>
                  <a:rPr lang="en-US" sz="2400" dirty="0"/>
                  <a:t>PV³ - PbV² +AV-Ab-RₒTV²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0"/>
                <a:ext cx="10972800" cy="7249551"/>
              </a:xfrm>
              <a:blipFill rotWithShape="1">
                <a:blip r:embed="rId2"/>
                <a:stretch>
                  <a:fillRect l="-889" t="-757" r="-1167"/>
                </a:stretch>
              </a:blipFill>
            </p:spPr>
            <p:txBody>
              <a:bodyPr/>
              <a:lstStyle/>
              <a:p>
                <a:r>
                  <a:rPr lang="en-IN">
                    <a:noFill/>
                  </a:rPr>
                  <a:t> </a:t>
                </a:r>
              </a:p>
            </p:txBody>
          </p:sp>
        </mc:Fallback>
      </mc:AlternateContent>
    </p:spTree>
    <p:extLst>
      <p:ext uri="{BB962C8B-B14F-4D97-AF65-F5344CB8AC3E}">
        <p14:creationId xmlns:p14="http://schemas.microsoft.com/office/powerpoint/2010/main" val="365337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0"/>
                <a:ext cx="10972800" cy="7315200"/>
              </a:xfrm>
            </p:spPr>
            <p:txBody>
              <a:bodyPr>
                <a:normAutofit/>
              </a:bodyPr>
              <a:lstStyle/>
              <a:p>
                <a:pPr marL="0" indent="0">
                  <a:buNone/>
                </a:pPr>
                <a:r>
                  <a:rPr lang="en-US" sz="2400" dirty="0"/>
                  <a:t>P divide both side.</a:t>
                </a:r>
              </a:p>
              <a:p>
                <a:pPr marL="0" indent="0">
                  <a:buNone/>
                </a:pPr>
                <a:r>
                  <a:rPr lang="en-US" sz="2400" dirty="0"/>
                  <a:t>V³ - bV²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𝐴𝑉</m:t>
                            </m:r>
                          </m:num>
                          <m:den>
                            <m:r>
                              <a:rPr lang="en-US" sz="2400" b="0" i="1" smtClean="0">
                                <a:latin typeface="Cambria Math" panose="02040503050406030204" pitchFamily="18" charset="0"/>
                              </a:rPr>
                              <m:t>𝑃</m:t>
                            </m:r>
                          </m:den>
                        </m:f>
                      </m:e>
                    </m:box>
                  </m:oMath>
                </a14:m>
                <a:r>
                  <a:rPr lang="en-US" sz="2400" dirty="0"/>
                  <a:t> - </a:t>
                </a:r>
                <a14:m>
                  <m:oMath xmlns:m="http://schemas.openxmlformats.org/officeDocument/2006/math">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a:rPr lang="en-US" sz="2400" i="1">
                                <a:latin typeface="Cambria Math" panose="02040503050406030204" pitchFamily="18" charset="0"/>
                              </a:rPr>
                              <m:t>𝐴</m:t>
                            </m:r>
                            <m:r>
                              <a:rPr lang="en-US" sz="2400" b="0" i="1" smtClean="0">
                                <a:latin typeface="Cambria Math" panose="02040503050406030204" pitchFamily="18" charset="0"/>
                              </a:rPr>
                              <m:t>𝑏</m:t>
                            </m:r>
                          </m:num>
                          <m:den>
                            <m:r>
                              <a:rPr lang="en-US" sz="2400" i="1">
                                <a:latin typeface="Cambria Math" panose="02040503050406030204" pitchFamily="18" charset="0"/>
                              </a:rPr>
                              <m:t>𝑃</m:t>
                            </m:r>
                          </m:den>
                        </m:f>
                      </m:e>
                    </m:box>
                  </m:oMath>
                </a14:m>
                <a:r>
                  <a:rPr lang="en-US" sz="2400" dirty="0"/>
                  <a:t> -</a:t>
                </a:r>
                <a14:m>
                  <m:oMath xmlns:m="http://schemas.openxmlformats.org/officeDocument/2006/math">
                    <m:box>
                      <m:boxPr>
                        <m:ctrlPr>
                          <a:rPr lang="en-US" sz="2400" i="1" dirty="0" smtClean="0">
                            <a:latin typeface="Cambria Math" panose="02040503050406030204" pitchFamily="18" charset="0"/>
                          </a:rPr>
                        </m:ctrlPr>
                      </m:boxPr>
                      <m:e>
                        <m:argPr>
                          <m:argSz m:val="-1"/>
                        </m:argP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𝑅</m:t>
                            </m:r>
                            <m:r>
                              <a:rPr lang="en-US" sz="2400" b="0" i="1" dirty="0" smtClean="0">
                                <a:latin typeface="Cambria Math" panose="02040503050406030204" pitchFamily="18" charset="0"/>
                              </a:rPr>
                              <m:t>ₒ</m:t>
                            </m:r>
                            <m:r>
                              <a:rPr lang="en-US" sz="2400" b="0" i="1" dirty="0" smtClean="0">
                                <a:latin typeface="Cambria Math" panose="02040503050406030204" pitchFamily="18" charset="0"/>
                              </a:rPr>
                              <m:t>𝑇𝑉</m:t>
                            </m:r>
                            <m:r>
                              <a:rPr lang="en-US" sz="2400" b="0" i="1" dirty="0" smtClean="0">
                                <a:latin typeface="Cambria Math" panose="02040503050406030204" pitchFamily="18" charset="0"/>
                              </a:rPr>
                              <m:t>²</m:t>
                            </m:r>
                          </m:num>
                          <m:den>
                            <m:r>
                              <a:rPr lang="en-US" sz="2400" b="0" i="1" dirty="0" smtClean="0">
                                <a:latin typeface="Cambria Math" panose="02040503050406030204" pitchFamily="18" charset="0"/>
                              </a:rPr>
                              <m:t>𝑃</m:t>
                            </m:r>
                          </m:den>
                        </m:f>
                      </m:e>
                    </m:box>
                  </m:oMath>
                </a14:m>
                <a:r>
                  <a:rPr lang="en-US" sz="2400" dirty="0"/>
                  <a:t> =0</a:t>
                </a:r>
              </a:p>
              <a:p>
                <a:pPr marL="0" indent="0">
                  <a:buNone/>
                </a:pPr>
                <a:r>
                  <a:rPr lang="en-US" sz="2400" dirty="0"/>
                  <a:t>V³ - (b+</a:t>
                </a:r>
                <a14:m>
                  <m:oMath xmlns:m="http://schemas.openxmlformats.org/officeDocument/2006/math">
                    <m:box>
                      <m:boxPr>
                        <m:ctrlPr>
                          <a:rPr lang="en-US" sz="2400" i="1" dirty="0">
                            <a:latin typeface="Cambria Math" panose="02040503050406030204" pitchFamily="18" charset="0"/>
                          </a:rPr>
                        </m:ctrlPr>
                      </m:boxPr>
                      <m:e>
                        <m:argPr>
                          <m:argSz m:val="-1"/>
                        </m:argPr>
                        <m:f>
                          <m:fPr>
                            <m:ctrlPr>
                              <a:rPr lang="en-US" sz="2400" i="1" dirty="0">
                                <a:latin typeface="Cambria Math" panose="02040503050406030204" pitchFamily="18" charset="0"/>
                              </a:rPr>
                            </m:ctrlPr>
                          </m:fPr>
                          <m:num>
                            <m:r>
                              <a:rPr lang="en-US" sz="2400" i="1" dirty="0">
                                <a:latin typeface="Cambria Math" panose="02040503050406030204" pitchFamily="18" charset="0"/>
                              </a:rPr>
                              <m:t>𝑅</m:t>
                            </m:r>
                            <m:r>
                              <a:rPr lang="en-US" sz="2400" i="1" dirty="0">
                                <a:latin typeface="Cambria Math" panose="02040503050406030204" pitchFamily="18" charset="0"/>
                              </a:rPr>
                              <m:t>ₒ</m:t>
                            </m:r>
                            <m:r>
                              <a:rPr lang="en-US" sz="2400" i="1" dirty="0">
                                <a:latin typeface="Cambria Math" panose="02040503050406030204" pitchFamily="18" charset="0"/>
                              </a:rPr>
                              <m:t>𝑇</m:t>
                            </m:r>
                          </m:num>
                          <m:den>
                            <m:r>
                              <a:rPr lang="en-US" sz="2400" i="1" dirty="0">
                                <a:latin typeface="Cambria Math" panose="02040503050406030204" pitchFamily="18" charset="0"/>
                              </a:rPr>
                              <m:t>𝑃</m:t>
                            </m:r>
                          </m:den>
                        </m:f>
                      </m:e>
                    </m:box>
                  </m:oMath>
                </a14:m>
                <a:r>
                  <a:rPr lang="en-US" sz="2400" dirty="0"/>
                  <a:t>) V²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m:t>
                            </m:r>
                          </m:num>
                          <m:den>
                            <m:r>
                              <a:rPr lang="en-US" sz="2400" b="0" i="1" smtClean="0">
                                <a:latin typeface="Cambria Math" panose="02040503050406030204" pitchFamily="18" charset="0"/>
                              </a:rPr>
                              <m:t>𝑃</m:t>
                            </m:r>
                          </m:den>
                        </m:f>
                      </m:e>
                    </m:box>
                  </m:oMath>
                </a14:m>
                <a:r>
                  <a:rPr lang="en-US" sz="2400" dirty="0"/>
                  <a:t> )V –(</a:t>
                </a:r>
                <a14:m>
                  <m:oMath xmlns:m="http://schemas.openxmlformats.org/officeDocument/2006/math">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a:rPr lang="en-US" sz="2400" i="1">
                                <a:latin typeface="Cambria Math" panose="02040503050406030204" pitchFamily="18" charset="0"/>
                              </a:rPr>
                              <m:t>𝐴𝑏</m:t>
                            </m:r>
                          </m:num>
                          <m:den>
                            <m:r>
                              <a:rPr lang="en-US" sz="2400" i="1">
                                <a:latin typeface="Cambria Math" panose="02040503050406030204" pitchFamily="18" charset="0"/>
                              </a:rPr>
                              <m:t>𝑃</m:t>
                            </m:r>
                          </m:den>
                        </m:f>
                      </m:e>
                    </m:box>
                  </m:oMath>
                </a14:m>
                <a:r>
                  <a:rPr lang="en-US" sz="2400" dirty="0"/>
                  <a:t>) =0.</a:t>
                </a:r>
              </a:p>
              <a:p>
                <a:pPr marL="0" indent="0">
                  <a:buNone/>
                </a:pPr>
                <a:r>
                  <a:rPr lang="en-US" sz="2400" dirty="0"/>
                  <a:t>Cubic equation with three roots at critical volume V</a:t>
                </a:r>
                <a:r>
                  <a:rPr lang="en-US" sz="2400" baseline="-25000" dirty="0"/>
                  <a:t>C</a:t>
                </a:r>
                <a:r>
                  <a:rPr lang="en-US" sz="2400" dirty="0"/>
                  <a:t>  is</a:t>
                </a:r>
              </a:p>
              <a:p>
                <a:pPr marL="0" indent="0">
                  <a:buNone/>
                </a:pPr>
                <a:r>
                  <a:rPr lang="en-US" sz="2400" dirty="0"/>
                  <a:t>(V-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sub>
                    </m:sSub>
                  </m:oMath>
                </a14:m>
                <a:r>
                  <a:rPr lang="en-US" sz="2400" dirty="0"/>
                  <a:t>) =V³ -3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sub>
                    </m:sSub>
                  </m:oMath>
                </a14:m>
                <a:r>
                  <a:rPr lang="en-US" sz="2400" dirty="0"/>
                  <a:t> *V² +3</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sub>
                    </m:sSub>
                  </m:oMath>
                </a14:m>
                <a:r>
                  <a:rPr lang="en-US" sz="2400" dirty="0"/>
                  <a:t>²V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sub>
                    </m:sSub>
                  </m:oMath>
                </a14:m>
                <a:r>
                  <a:rPr lang="en-US" sz="2400" dirty="0"/>
                  <a:t>³  =0 ……..(b)</a:t>
                </a:r>
              </a:p>
              <a:p>
                <a:pPr marL="0" indent="0">
                  <a:buNone/>
                </a:pPr>
                <a:r>
                  <a:rPr lang="en-US" sz="2400" dirty="0"/>
                  <a:t>Compare (a) and (b)  constants are </a:t>
                </a:r>
              </a:p>
              <a:p>
                <a:pPr marL="0" indent="0">
                  <a:buNone/>
                </a:pPr>
                <a:r>
                  <a:rPr lang="en-US" sz="2400" dirty="0"/>
                  <a:t>b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𝑅</m:t>
                            </m:r>
                            <m:r>
                              <a:rPr lang="en-US" sz="2400" b="0" i="1" smtClean="0">
                                <a:latin typeface="Cambria Math" panose="02040503050406030204" pitchFamily="18" charset="0"/>
                              </a:rPr>
                              <m:t>ₒ</m:t>
                            </m:r>
                            <m:r>
                              <a:rPr lang="en-US" sz="2400" b="0" i="1" smtClean="0">
                                <a:latin typeface="Cambria Math" panose="02040503050406030204" pitchFamily="18" charset="0"/>
                              </a:rPr>
                              <m:t>𝑇</m:t>
                            </m:r>
                          </m:num>
                          <m:den>
                            <m:r>
                              <a:rPr lang="en-US" sz="2400" b="0" i="1" smtClean="0">
                                <a:latin typeface="Cambria Math" panose="02040503050406030204" pitchFamily="18" charset="0"/>
                              </a:rPr>
                              <m:t>𝑃</m:t>
                            </m:r>
                          </m:den>
                        </m:f>
                      </m:e>
                    </m:box>
                  </m:oMath>
                </a14:m>
                <a:r>
                  <a:rPr lang="en-US" sz="2400" dirty="0"/>
                  <a:t>  = -3</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sub>
                    </m:sSub>
                  </m:oMath>
                </a14:m>
                <a:endParaRPr lang="en-US" sz="2400" dirty="0"/>
              </a:p>
              <a:p>
                <a:pPr marL="0" indent="0">
                  <a:buNone/>
                </a:pP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𝐴</m:t>
                            </m:r>
                          </m:num>
                          <m:den>
                            <m:r>
                              <a:rPr lang="en-US" sz="2400" b="0" i="1" smtClean="0">
                                <a:latin typeface="Cambria Math" panose="02040503050406030204" pitchFamily="18" charset="0"/>
                              </a:rPr>
                              <m:t>𝑃</m:t>
                            </m:r>
                          </m:den>
                        </m:f>
                      </m:e>
                    </m:box>
                  </m:oMath>
                </a14:m>
                <a:r>
                  <a:rPr lang="en-US" sz="2400" dirty="0"/>
                  <a:t> =3</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𝑉</m:t>
                        </m:r>
                      </m:e>
                      <m:sub>
                        <m:r>
                          <a:rPr lang="en-US" sz="2400" b="0" i="1" dirty="0" smtClean="0">
                            <a:latin typeface="Cambria Math" panose="02040503050406030204" pitchFamily="18" charset="0"/>
                          </a:rPr>
                          <m:t>𝑐</m:t>
                        </m:r>
                      </m:sub>
                    </m:sSub>
                  </m:oMath>
                </a14:m>
                <a:r>
                  <a:rPr lang="en-US" sz="2400" dirty="0"/>
                  <a:t>²,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𝑉</m:t>
                        </m:r>
                      </m:e>
                      <m:sub>
                        <m:r>
                          <a:rPr lang="en-US" sz="2400" i="1" dirty="0">
                            <a:latin typeface="Cambria Math" panose="02040503050406030204" pitchFamily="18" charset="0"/>
                          </a:rPr>
                          <m:t>𝑐</m:t>
                        </m:r>
                      </m:sub>
                    </m:sSub>
                  </m:oMath>
                </a14:m>
                <a:r>
                  <a:rPr lang="en-US" sz="2400" dirty="0"/>
                  <a:t>³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r>
                              <a:rPr lang="en-US" sz="2400" b="0" i="1" smtClean="0">
                                <a:latin typeface="Cambria Math" panose="02040503050406030204" pitchFamily="18" charset="0"/>
                              </a:rPr>
                              <m:t>𝐴𝑏</m:t>
                            </m:r>
                          </m:num>
                          <m:den>
                            <m:r>
                              <a:rPr lang="en-US" sz="2400" b="0" i="1" smtClean="0">
                                <a:latin typeface="Cambria Math" panose="02040503050406030204" pitchFamily="18" charset="0"/>
                              </a:rPr>
                              <m:t>𝑃</m:t>
                            </m:r>
                          </m:den>
                        </m:f>
                      </m:e>
                    </m:box>
                  </m:oMath>
                </a14:m>
                <a:r>
                  <a:rPr lang="en-US" sz="2400" dirty="0"/>
                  <a:t> .</a:t>
                </a:r>
              </a:p>
              <a:p>
                <a:pPr marL="0" indent="0">
                  <a:buNone/>
                </a:pPr>
                <a:r>
                  <a:rPr lang="en-US" sz="2400" dirty="0"/>
                  <a:t>b=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𝑅</m:t>
                            </m:r>
                            <m:r>
                              <a:rPr lang="en-US" sz="2400" b="0" i="1" smtClean="0">
                                <a:latin typeface="Cambria Math" panose="02040503050406030204" pitchFamily="18" charset="0"/>
                              </a:rPr>
                              <m:t>ₒ</m:t>
                            </m:r>
                          </m:num>
                          <m:den>
                            <m:r>
                              <a:rPr lang="en-US" sz="2400" b="0" i="1" smtClean="0">
                                <a:latin typeface="Cambria Math" panose="02040503050406030204" pitchFamily="18" charset="0"/>
                              </a:rPr>
                              <m:t>8</m:t>
                            </m:r>
                          </m:den>
                        </m:f>
                      </m:e>
                    </m:box>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𝐶</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𝐶</m:t>
                                </m:r>
                              </m:sub>
                            </m:sSub>
                          </m:den>
                        </m:f>
                      </m:e>
                    </m:box>
                  </m:oMath>
                </a14:m>
                <a:r>
                  <a:rPr lang="en-US" sz="2400" dirty="0"/>
                  <a:t>    and A=27b²</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𝑐</m:t>
                        </m:r>
                      </m:sub>
                    </m:sSub>
                  </m:oMath>
                </a14:m>
                <a:endParaRPr lang="en-US" sz="2400" dirty="0"/>
              </a:p>
              <a:p>
                <a:pPr marL="0" indent="0">
                  <a:buNone/>
                </a:pPr>
                <a:endParaRPr lang="en-US" sz="2400" dirty="0"/>
              </a:p>
              <a:p>
                <a:pPr marL="0" indent="0">
                  <a:buNone/>
                </a:pPr>
                <a:r>
                  <a:rPr lang="en-US" b="1" dirty="0">
                    <a:solidFill>
                      <a:srgbClr val="FF0000"/>
                    </a:solidFill>
                  </a:rPr>
                  <a:t>Motion of molecules in rare field gas:</a:t>
                </a:r>
              </a:p>
              <a:p>
                <a:pPr marL="0" indent="0">
                  <a:buNone/>
                </a:pPr>
                <a:r>
                  <a:rPr lang="en-US" sz="2400" dirty="0"/>
                  <a:t>				Kinetic energy of molecules</a:t>
                </a:r>
              </a:p>
              <a:p>
                <a:pPr marL="0" indent="0">
                  <a:buNone/>
                </a:pPr>
                <a:r>
                  <a:rPr lang="en-US" sz="2400" dirty="0"/>
                  <a:t>				Let us consider a chamber ,</a:t>
                </a:r>
              </a:p>
              <a:p>
                <a:pPr marL="0" indent="0">
                  <a:buNone/>
                </a:pPr>
                <a:r>
                  <a:rPr lang="en-US" sz="2400" dirty="0"/>
                  <a:t>				Box length =L.</a:t>
                </a:r>
              </a:p>
              <a:p>
                <a:pPr marL="0" indent="0">
                  <a:buNone/>
                </a:pPr>
                <a:r>
                  <a:rPr lang="en-US" sz="2400" dirty="0"/>
                  <a:t>				Cross section area of the wall=A.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0"/>
                <a:ext cx="10972800" cy="7315200"/>
              </a:xfrm>
              <a:blipFill rotWithShape="1">
                <a:blip r:embed="rId2"/>
                <a:stretch>
                  <a:fillRect l="-1444" t="-667"/>
                </a:stretch>
              </a:blipFill>
            </p:spPr>
            <p:txBody>
              <a:bodyPr/>
              <a:lstStyle/>
              <a:p>
                <a:r>
                  <a:rPr lang="en-IN">
                    <a:noFill/>
                  </a:rPr>
                  <a:t> </a:t>
                </a:r>
              </a:p>
            </p:txBody>
          </p:sp>
        </mc:Fallback>
      </mc:AlternateContent>
    </p:spTree>
    <p:extLst>
      <p:ext uri="{BB962C8B-B14F-4D97-AF65-F5344CB8AC3E}">
        <p14:creationId xmlns:p14="http://schemas.microsoft.com/office/powerpoint/2010/main" val="1996149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0" y="124137"/>
                <a:ext cx="10972800" cy="7315200"/>
              </a:xfrm>
            </p:spPr>
            <p:txBody>
              <a:bodyPr>
                <a:normAutofit fontScale="85000" lnSpcReduction="20000"/>
              </a:bodyPr>
              <a:lstStyle/>
              <a:p>
                <a:pPr algn="l"/>
                <a:r>
                  <a:rPr lang="en-US" sz="2600" dirty="0"/>
                  <a:t>	Gas molecule is travelling perpendicular to A in the x direction.</a:t>
                </a:r>
              </a:p>
              <a:p>
                <a:pPr algn="l"/>
                <a:r>
                  <a:rPr lang="en-US" sz="2600" dirty="0"/>
                  <a:t>	The time between successive collision with the wall A is </a:t>
                </a:r>
                <a:r>
                  <a:rPr lang="en-US" sz="2600" dirty="0" err="1"/>
                  <a:t>Δt</a:t>
                </a:r>
                <a:r>
                  <a:rPr lang="en-US" sz="3300" dirty="0"/>
                  <a:t>=</a:t>
                </a: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2</m:t>
                            </m:r>
                            <m:r>
                              <a:rPr lang="en-US" sz="3300" i="1">
                                <a:latin typeface="Cambria Math" panose="02040503050406030204" pitchFamily="18" charset="0"/>
                              </a:rPr>
                              <m:t>𝐿</m:t>
                            </m:r>
                          </m:num>
                          <m:den>
                            <m:sSub>
                              <m:sSubPr>
                                <m:ctrlPr>
                                  <a:rPr lang="en-US" sz="3300" i="1">
                                    <a:latin typeface="Cambria Math" panose="02040503050406030204" pitchFamily="18" charset="0"/>
                                  </a:rPr>
                                </m:ctrlPr>
                              </m:sSubPr>
                              <m:e>
                                <m:r>
                                  <a:rPr lang="en-US" sz="3300" i="1">
                                    <a:latin typeface="Cambria Math" panose="02040503050406030204" pitchFamily="18" charset="0"/>
                                  </a:rPr>
                                  <m:t>𝑣</m:t>
                                </m:r>
                              </m:e>
                              <m:sub>
                                <m:r>
                                  <a:rPr lang="en-US" sz="3300" i="1">
                                    <a:latin typeface="Cambria Math" panose="02040503050406030204" pitchFamily="18" charset="0"/>
                                  </a:rPr>
                                  <m:t>𝑥</m:t>
                                </m:r>
                              </m:sub>
                            </m:sSub>
                          </m:den>
                        </m:f>
                      </m:e>
                    </m:box>
                  </m:oMath>
                </a14:m>
                <a:r>
                  <a:rPr lang="en-US" sz="3300" dirty="0"/>
                  <a:t> </a:t>
                </a:r>
              </a:p>
              <a:p>
                <a:pPr algn="l"/>
                <a:r>
                  <a:rPr lang="en-US" sz="2600" dirty="0"/>
                  <a:t>	Change of momentum Δ(mv) of particle in each collision is </a:t>
                </a:r>
              </a:p>
              <a:p>
                <a:pPr algn="l"/>
                <a:r>
                  <a:rPr lang="en-US" sz="2600" dirty="0"/>
                  <a:t>	Δ(mv) = m</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𝑣</m:t>
                        </m:r>
                      </m:e>
                      <m:sub>
                        <m:r>
                          <a:rPr lang="en-US" sz="2600" i="1">
                            <a:latin typeface="Cambria Math" panose="02040503050406030204" pitchFamily="18" charset="0"/>
                          </a:rPr>
                          <m:t>𝑥</m:t>
                        </m:r>
                      </m:sub>
                    </m:sSub>
                  </m:oMath>
                </a14:m>
                <a:r>
                  <a:rPr lang="en-US" sz="2600" dirty="0"/>
                  <a:t>-m(-</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𝑣</m:t>
                        </m:r>
                      </m:e>
                      <m:sub>
                        <m:r>
                          <a:rPr lang="en-US" sz="2600" i="1">
                            <a:latin typeface="Cambria Math" panose="02040503050406030204" pitchFamily="18" charset="0"/>
                          </a:rPr>
                          <m:t>𝑥</m:t>
                        </m:r>
                      </m:sub>
                    </m:sSub>
                  </m:oMath>
                </a14:m>
                <a:r>
                  <a:rPr lang="en-US" sz="2600" dirty="0"/>
                  <a:t>)=2m</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𝑣</m:t>
                        </m:r>
                      </m:e>
                      <m:sub>
                        <m:r>
                          <a:rPr lang="en-US" sz="2600" i="1">
                            <a:latin typeface="Cambria Math" panose="02040503050406030204" pitchFamily="18" charset="0"/>
                          </a:rPr>
                          <m:t>𝑥</m:t>
                        </m:r>
                      </m:sub>
                    </m:sSub>
                  </m:oMath>
                </a14:m>
                <a:endParaRPr lang="en-US" sz="2600" dirty="0"/>
              </a:p>
              <a:p>
                <a:pPr algn="l"/>
                <a:endParaRPr lang="en-US" sz="2600" dirty="0"/>
              </a:p>
              <a:p>
                <a:pPr algn="l"/>
                <a:r>
                  <a:rPr lang="en-US" sz="2600" dirty="0"/>
                  <a:t>	F=</a:t>
                </a:r>
                <a14:m>
                  <m:oMath xmlns:m="http://schemas.openxmlformats.org/officeDocument/2006/math">
                    <m:box>
                      <m:boxPr>
                        <m:ctrlPr>
                          <a:rPr lang="en-US" sz="2600" i="1">
                            <a:latin typeface="Cambria Math" panose="02040503050406030204" pitchFamily="18" charset="0"/>
                          </a:rPr>
                        </m:ctrlPr>
                      </m:boxPr>
                      <m:e>
                        <m:argPr>
                          <m:argSz m:val="-1"/>
                        </m:argPr>
                        <m:f>
                          <m:fPr>
                            <m:ctrlPr>
                              <a:rPr lang="en-US" sz="2600" i="1">
                                <a:latin typeface="Cambria Math" panose="02040503050406030204" pitchFamily="18" charset="0"/>
                              </a:rPr>
                            </m:ctrlPr>
                          </m:fPr>
                          <m:num>
                            <m:r>
                              <a:rPr lang="en-US" sz="2600" i="1">
                                <a:latin typeface="Cambria Math" panose="02040503050406030204" pitchFamily="18" charset="0"/>
                              </a:rPr>
                              <m:t>𝛥</m:t>
                            </m:r>
                            <m:r>
                              <a:rPr lang="en-US" sz="2600" i="1">
                                <a:latin typeface="Cambria Math" panose="02040503050406030204" pitchFamily="18" charset="0"/>
                              </a:rPr>
                              <m:t>(</m:t>
                            </m:r>
                            <m:r>
                              <a:rPr lang="en-US" sz="2600" i="1">
                                <a:latin typeface="Cambria Math" panose="02040503050406030204" pitchFamily="18" charset="0"/>
                              </a:rPr>
                              <m:t>𝑚𝑣</m:t>
                            </m:r>
                            <m:r>
                              <a:rPr lang="en-US" sz="2600" i="1">
                                <a:latin typeface="Cambria Math" panose="02040503050406030204" pitchFamily="18" charset="0"/>
                              </a:rPr>
                              <m:t>)</m:t>
                            </m:r>
                          </m:num>
                          <m:den>
                            <m:r>
                              <a:rPr lang="en-US" sz="2600" i="1">
                                <a:latin typeface="Cambria Math" panose="02040503050406030204" pitchFamily="18" charset="0"/>
                              </a:rPr>
                              <m:t>𝛥</m:t>
                            </m:r>
                            <m:r>
                              <a:rPr lang="en-US" sz="2600" i="1">
                                <a:latin typeface="Cambria Math" panose="02040503050406030204" pitchFamily="18" charset="0"/>
                              </a:rPr>
                              <m:t>𝑡</m:t>
                            </m:r>
                          </m:den>
                        </m:f>
                      </m:e>
                    </m:box>
                  </m:oMath>
                </a14:m>
                <a:r>
                  <a:rPr lang="en-US" sz="2600" dirty="0"/>
                  <a:t> =</a:t>
                </a:r>
                <a14:m>
                  <m:oMath xmlns:m="http://schemas.openxmlformats.org/officeDocument/2006/math">
                    <m:box>
                      <m:boxPr>
                        <m:ctrlPr>
                          <a:rPr lang="en-US" sz="2600" i="1">
                            <a:latin typeface="Cambria Math" panose="02040503050406030204" pitchFamily="18" charset="0"/>
                          </a:rPr>
                        </m:ctrlPr>
                      </m:boxPr>
                      <m:e>
                        <m:argPr>
                          <m:argSz m:val="-1"/>
                        </m:argPr>
                        <m:f>
                          <m:fPr>
                            <m:ctrlPr>
                              <a:rPr lang="en-US" sz="2600" i="1">
                                <a:latin typeface="Cambria Math" panose="02040503050406030204" pitchFamily="18" charset="0"/>
                              </a:rPr>
                            </m:ctrlPr>
                          </m:fPr>
                          <m:num>
                            <m:r>
                              <a:rPr lang="en-US" sz="2600" i="1">
                                <a:latin typeface="Cambria Math" panose="02040503050406030204" pitchFamily="18" charset="0"/>
                              </a:rPr>
                              <m:t>2</m:t>
                            </m:r>
                            <m:r>
                              <a:rPr lang="en-US" sz="2600" i="1">
                                <a:latin typeface="Cambria Math" panose="02040503050406030204" pitchFamily="18" charset="0"/>
                              </a:rPr>
                              <m:t>𝑚</m:t>
                            </m:r>
                            <m:sSub>
                              <m:sSubPr>
                                <m:ctrlPr>
                                  <a:rPr lang="en-US" sz="2600" i="1">
                                    <a:latin typeface="Cambria Math" panose="02040503050406030204" pitchFamily="18" charset="0"/>
                                  </a:rPr>
                                </m:ctrlPr>
                              </m:sSubPr>
                              <m:e>
                                <m:r>
                                  <a:rPr lang="en-US" sz="2600" i="1">
                                    <a:latin typeface="Cambria Math" panose="02040503050406030204" pitchFamily="18" charset="0"/>
                                  </a:rPr>
                                  <m:t>𝑣</m:t>
                                </m:r>
                              </m:e>
                              <m:sub>
                                <m:r>
                                  <a:rPr lang="en-US" sz="2600" i="1">
                                    <a:latin typeface="Cambria Math" panose="02040503050406030204" pitchFamily="18" charset="0"/>
                                  </a:rPr>
                                  <m:t>𝑥</m:t>
                                </m:r>
                              </m:sub>
                            </m:sSub>
                          </m:num>
                          <m:den>
                            <m:f>
                              <m:fPr>
                                <m:ctrlPr>
                                  <a:rPr lang="en-US" sz="2600" i="1">
                                    <a:latin typeface="Cambria Math" panose="02040503050406030204" pitchFamily="18" charset="0"/>
                                  </a:rPr>
                                </m:ctrlPr>
                              </m:fPr>
                              <m:num>
                                <m:r>
                                  <a:rPr lang="en-US" sz="2600" i="1">
                                    <a:latin typeface="Cambria Math" panose="02040503050406030204" pitchFamily="18" charset="0"/>
                                  </a:rPr>
                                  <m:t>2</m:t>
                                </m:r>
                                <m:r>
                                  <a:rPr lang="en-US" sz="2600" i="1">
                                    <a:latin typeface="Cambria Math" panose="02040503050406030204" pitchFamily="18" charset="0"/>
                                  </a:rPr>
                                  <m:t>𝐿</m:t>
                                </m:r>
                              </m:num>
                              <m:den>
                                <m:sSub>
                                  <m:sSubPr>
                                    <m:ctrlPr>
                                      <a:rPr lang="en-US" sz="2600" i="1">
                                        <a:latin typeface="Cambria Math" panose="02040503050406030204" pitchFamily="18" charset="0"/>
                                      </a:rPr>
                                    </m:ctrlPr>
                                  </m:sSubPr>
                                  <m:e>
                                    <m:r>
                                      <a:rPr lang="en-US" sz="2600" i="1">
                                        <a:latin typeface="Cambria Math" panose="02040503050406030204" pitchFamily="18" charset="0"/>
                                      </a:rPr>
                                      <m:t>𝑣</m:t>
                                    </m:r>
                                  </m:e>
                                  <m:sub>
                                    <m:r>
                                      <a:rPr lang="en-US" sz="2600" i="1">
                                        <a:latin typeface="Cambria Math" panose="02040503050406030204" pitchFamily="18" charset="0"/>
                                      </a:rPr>
                                      <m:t>𝑥</m:t>
                                    </m:r>
                                  </m:sub>
                                </m:sSub>
                              </m:den>
                            </m:f>
                          </m:den>
                        </m:f>
                      </m:e>
                    </m:box>
                  </m:oMath>
                </a14:m>
                <a:r>
                  <a:rPr lang="en-US" sz="2600" dirty="0"/>
                  <a:t> =</a:t>
                </a:r>
                <a14:m>
                  <m:oMath xmlns:m="http://schemas.openxmlformats.org/officeDocument/2006/math">
                    <m:box>
                      <m:boxPr>
                        <m:ctrlPr>
                          <a:rPr lang="en-US" sz="2600" i="1">
                            <a:latin typeface="Cambria Math" panose="02040503050406030204" pitchFamily="18" charset="0"/>
                          </a:rPr>
                        </m:ctrlPr>
                      </m:boxPr>
                      <m:e>
                        <m:argPr>
                          <m:argSz m:val="-1"/>
                        </m:argPr>
                        <m:f>
                          <m:fPr>
                            <m:ctrlPr>
                              <a:rPr lang="en-US" sz="2600" i="1">
                                <a:latin typeface="Cambria Math" panose="02040503050406030204" pitchFamily="18" charset="0"/>
                              </a:rPr>
                            </m:ctrlPr>
                          </m:fPr>
                          <m:num>
                            <m:r>
                              <a:rPr lang="en-US" sz="2600" i="1">
                                <a:latin typeface="Cambria Math" panose="02040503050406030204" pitchFamily="18" charset="0"/>
                              </a:rPr>
                              <m:t>𝑚</m:t>
                            </m:r>
                          </m:num>
                          <m:den>
                            <m:r>
                              <a:rPr lang="en-US" sz="2600" i="1">
                                <a:latin typeface="Cambria Math" panose="02040503050406030204" pitchFamily="18" charset="0"/>
                              </a:rPr>
                              <m:t>𝐿</m:t>
                            </m:r>
                          </m:den>
                        </m:f>
                      </m:e>
                    </m:box>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oMath>
                </a14:m>
                <a:endParaRPr lang="en-US" sz="2600" dirty="0"/>
              </a:p>
              <a:p>
                <a:pPr algn="l"/>
                <a:r>
                  <a:rPr lang="en-US" sz="2600" dirty="0"/>
                  <a:t>Average pressure due to this particle is </a:t>
                </a:r>
              </a:p>
              <a:p>
                <a:pPr algn="l"/>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𝑥</m:t>
                        </m:r>
                      </m:sub>
                    </m:sSub>
                  </m:oMath>
                </a14:m>
                <a:r>
                  <a:rPr lang="en-US" sz="2600" dirty="0"/>
                  <a:t>=</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𝐹</m:t>
                        </m:r>
                      </m:num>
                      <m:den>
                        <m:r>
                          <a:rPr lang="en-US" sz="2600" i="1">
                            <a:latin typeface="Cambria Math" panose="02040503050406030204" pitchFamily="18" charset="0"/>
                          </a:rPr>
                          <m:t>𝐴</m:t>
                        </m:r>
                      </m:den>
                    </m:f>
                  </m:oMath>
                </a14:m>
                <a:r>
                  <a:rPr lang="en-US" sz="2600" dirty="0"/>
                  <a:t> = </a:t>
                </a:r>
                <a14:m>
                  <m:oMath xmlns:m="http://schemas.openxmlformats.org/officeDocument/2006/math">
                    <m:box>
                      <m:boxPr>
                        <m:ctrlPr>
                          <a:rPr lang="en-US" sz="2600" i="1">
                            <a:latin typeface="Cambria Math" panose="02040503050406030204" pitchFamily="18" charset="0"/>
                          </a:rPr>
                        </m:ctrlPr>
                      </m:boxPr>
                      <m:e>
                        <m:argPr>
                          <m:argSz m:val="-1"/>
                        </m:argPr>
                        <m:f>
                          <m:fPr>
                            <m:ctrlPr>
                              <a:rPr lang="en-US" sz="2600" i="1">
                                <a:latin typeface="Cambria Math" panose="02040503050406030204" pitchFamily="18" charset="0"/>
                              </a:rPr>
                            </m:ctrlPr>
                          </m:fPr>
                          <m:num>
                            <m:r>
                              <a:rPr lang="en-US" sz="2600" i="1">
                                <a:latin typeface="Cambria Math" panose="02040503050406030204" pitchFamily="18" charset="0"/>
                              </a:rPr>
                              <m:t>𝑚</m:t>
                            </m:r>
                          </m:num>
                          <m:den>
                            <m:r>
                              <a:rPr lang="en-US" sz="2600" i="1">
                                <a:latin typeface="Cambria Math" panose="02040503050406030204" pitchFamily="18" charset="0"/>
                              </a:rPr>
                              <m:t>𝐴𝐿</m:t>
                            </m:r>
                          </m:den>
                        </m:f>
                      </m:e>
                    </m:box>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oMath>
                </a14:m>
                <a:r>
                  <a:rPr lang="en-US" sz="2600" dirty="0"/>
                  <a:t>=</a:t>
                </a:r>
                <a14:m>
                  <m:oMath xmlns:m="http://schemas.openxmlformats.org/officeDocument/2006/math">
                    <m:box>
                      <m:boxPr>
                        <m:ctrlPr>
                          <a:rPr lang="en-US" sz="2600" i="1">
                            <a:latin typeface="Cambria Math" panose="02040503050406030204" pitchFamily="18" charset="0"/>
                          </a:rPr>
                        </m:ctrlPr>
                      </m:boxPr>
                      <m:e>
                        <m:argPr>
                          <m:argSz m:val="-1"/>
                        </m:argPr>
                        <m:f>
                          <m:fPr>
                            <m:ctrlPr>
                              <a:rPr lang="en-US" sz="2600" i="1">
                                <a:latin typeface="Cambria Math" panose="02040503050406030204" pitchFamily="18" charset="0"/>
                              </a:rPr>
                            </m:ctrlPr>
                          </m:fPr>
                          <m:num>
                            <m:r>
                              <a:rPr lang="en-US" sz="2600" i="1">
                                <a:latin typeface="Cambria Math" panose="02040503050406030204" pitchFamily="18" charset="0"/>
                              </a:rPr>
                              <m:t>𝑚</m:t>
                            </m:r>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num>
                          <m:den>
                            <m:r>
                              <a:rPr lang="en-US" sz="2600" i="1">
                                <a:latin typeface="Cambria Math" panose="02040503050406030204" pitchFamily="18" charset="0"/>
                              </a:rPr>
                              <m:t>𝑉</m:t>
                            </m:r>
                          </m:den>
                        </m:f>
                      </m:e>
                    </m:box>
                  </m:oMath>
                </a14:m>
                <a:r>
                  <a:rPr lang="en-US" sz="2600" dirty="0"/>
                  <a:t>; V-volume</a:t>
                </a:r>
              </a:p>
              <a:p>
                <a:pPr algn="l"/>
                <a:r>
                  <a:rPr lang="en-US" sz="2600" dirty="0"/>
                  <a:t>Pressure due to N molecules</a:t>
                </a:r>
              </a:p>
              <a:p>
                <a:pPr algn="l"/>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𝑥</m:t>
                        </m:r>
                      </m:sub>
                    </m:sSub>
                  </m:oMath>
                </a14:m>
                <a:r>
                  <a:rPr lang="en-US" sz="2600" dirty="0"/>
                  <a:t>=</a:t>
                </a:r>
                <a14:m>
                  <m:oMath xmlns:m="http://schemas.openxmlformats.org/officeDocument/2006/math">
                    <m:box>
                      <m:boxPr>
                        <m:ctrlPr>
                          <a:rPr lang="en-US" sz="2600" i="1">
                            <a:latin typeface="Cambria Math" panose="02040503050406030204" pitchFamily="18" charset="0"/>
                          </a:rPr>
                        </m:ctrlPr>
                      </m:boxPr>
                      <m:e>
                        <m:argPr>
                          <m:argSz m:val="-1"/>
                        </m:argPr>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𝑁</m:t>
                            </m:r>
                          </m:num>
                          <m:den>
                            <m:r>
                              <a:rPr lang="en-US" sz="2600" i="1">
                                <a:latin typeface="Cambria Math" panose="02040503050406030204" pitchFamily="18" charset="0"/>
                              </a:rPr>
                              <m:t>𝑉</m:t>
                            </m:r>
                          </m:den>
                        </m:f>
                      </m:e>
                    </m:box>
                  </m:oMath>
                </a14:m>
                <a:r>
                  <a:rPr lang="en-US" sz="2600" dirty="0"/>
                  <a:t>)m </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e>
                    </m:acc>
                  </m:oMath>
                </a14:m>
                <a:r>
                  <a:rPr lang="en-US" sz="2600" dirty="0"/>
                  <a:t> =n m </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e>
                    </m:acc>
                  </m:oMath>
                </a14:m>
                <a:endParaRPr lang="en-US" sz="2600" dirty="0"/>
              </a:p>
              <a:p>
                <a:pPr algn="l"/>
                <a:r>
                  <a:rPr lang="en-US" sz="2600" dirty="0"/>
                  <a:t> 	</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e>
                    </m:acc>
                  </m:oMath>
                </a14:m>
                <a:r>
                  <a:rPr lang="en-US" sz="2600" dirty="0"/>
                  <a:t> = average value of </a:t>
                </a:r>
                <a14:m>
                  <m:oMath xmlns:m="http://schemas.openxmlformats.org/officeDocument/2006/math">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oMath>
                </a14:m>
                <a:r>
                  <a:rPr lang="en-US" sz="2600" dirty="0"/>
                  <a:t> for n molecules.</a:t>
                </a:r>
              </a:p>
              <a:p>
                <a:pPr algn="l"/>
                <a:r>
                  <a:rPr lang="en-US" sz="2600" dirty="0"/>
                  <a:t>	Similarly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𝑦</m:t>
                        </m:r>
                      </m:sub>
                    </m:sSub>
                  </m:oMath>
                </a14:m>
                <a:r>
                  <a:rPr lang="en-US" sz="2600" dirty="0"/>
                  <a:t>=n m </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𝑦</m:t>
                            </m:r>
                          </m:sub>
                          <m:sup>
                            <m:r>
                              <a:rPr lang="en-US" sz="2600" i="1">
                                <a:latin typeface="Cambria Math" panose="02040503050406030204" pitchFamily="18" charset="0"/>
                              </a:rPr>
                              <m:t>2</m:t>
                            </m:r>
                          </m:sup>
                        </m:sSubSup>
                      </m:e>
                    </m:acc>
                  </m:oMath>
                </a14:m>
                <a:endParaRPr lang="en-US" sz="2600" dirty="0"/>
              </a:p>
              <a:p>
                <a:pPr algn="l"/>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𝑧</m:t>
                        </m:r>
                      </m:sub>
                    </m:sSub>
                  </m:oMath>
                </a14:m>
                <a:r>
                  <a:rPr lang="en-US" sz="2600" dirty="0"/>
                  <a:t> = n m </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𝑧</m:t>
                            </m:r>
                          </m:sub>
                          <m:sup>
                            <m:r>
                              <a:rPr lang="en-US" sz="2600" i="1">
                                <a:latin typeface="Cambria Math" panose="02040503050406030204" pitchFamily="18" charset="0"/>
                              </a:rPr>
                              <m:t>2</m:t>
                            </m:r>
                          </m:sup>
                        </m:sSubSup>
                      </m:e>
                    </m:acc>
                  </m:oMath>
                </a14:m>
                <a:r>
                  <a:rPr lang="en-US" sz="2600" dirty="0"/>
                  <a:t> </a:t>
                </a:r>
              </a:p>
              <a:p>
                <a:pPr algn="l"/>
                <a:r>
                  <a:rPr lang="en-US" sz="2600" dirty="0"/>
                  <a:t>This motion is random, there is no difference in the average motion in the various directions, so that </a:t>
                </a:r>
              </a:p>
              <a:p>
                <a:pPr algn="l"/>
                <a14:m>
                  <m:oMath xmlns:m="http://schemas.openxmlformats.org/officeDocument/2006/math">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oMath>
                </a14:m>
                <a:r>
                  <a:rPr lang="en-US" sz="2600" dirty="0"/>
                  <a:t>=</a:t>
                </a:r>
                <a14:m>
                  <m:oMath xmlns:m="http://schemas.openxmlformats.org/officeDocument/2006/math">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𝑦</m:t>
                        </m:r>
                      </m:sub>
                      <m:sup>
                        <m:r>
                          <a:rPr lang="en-US" sz="2600" i="1">
                            <a:latin typeface="Cambria Math" panose="02040503050406030204" pitchFamily="18" charset="0"/>
                          </a:rPr>
                          <m:t>2</m:t>
                        </m:r>
                      </m:sup>
                    </m:sSubSup>
                  </m:oMath>
                </a14:m>
                <a:r>
                  <a:rPr lang="en-US" sz="2600" dirty="0"/>
                  <a:t>=</a:t>
                </a:r>
                <a14:m>
                  <m:oMath xmlns:m="http://schemas.openxmlformats.org/officeDocument/2006/math">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𝑧</m:t>
                        </m:r>
                      </m:sub>
                      <m:sup>
                        <m:r>
                          <a:rPr lang="en-US" sz="2600" i="1">
                            <a:latin typeface="Cambria Math" panose="02040503050406030204" pitchFamily="18" charset="0"/>
                          </a:rPr>
                          <m:t>2</m:t>
                        </m:r>
                      </m:sup>
                    </m:sSubSup>
                  </m:oMath>
                </a14:m>
                <a:endParaRPr lang="en-US" sz="2600" dirty="0"/>
              </a:p>
              <a:p>
                <a:pPr algn="l"/>
                <a14:m>
                  <m:oMath xmlns:m="http://schemas.openxmlformats.org/officeDocument/2006/math">
                    <m:acc>
                      <m:accPr>
                        <m:chr m:val="̅"/>
                        <m:ctrlPr>
                          <a:rPr lang="en-US" sz="2600" i="1">
                            <a:latin typeface="Cambria Math" panose="02040503050406030204" pitchFamily="18" charset="0"/>
                          </a:rPr>
                        </m:ctrlPr>
                      </m:accPr>
                      <m:e>
                        <m:sSup>
                          <m:sSupPr>
                            <m:ctrlPr>
                              <a:rPr lang="en-US" sz="2600" i="1">
                                <a:latin typeface="Cambria Math" panose="02040503050406030204" pitchFamily="18" charset="0"/>
                              </a:rPr>
                            </m:ctrlPr>
                          </m:sSupPr>
                          <m:e>
                            <m:r>
                              <a:rPr lang="en-US" sz="2600" i="1">
                                <a:latin typeface="Cambria Math" panose="02040503050406030204" pitchFamily="18" charset="0"/>
                              </a:rPr>
                              <m:t>𝑣</m:t>
                            </m:r>
                          </m:e>
                          <m:sup>
                            <m:r>
                              <a:rPr lang="en-US" sz="2600" i="1">
                                <a:latin typeface="Cambria Math" panose="02040503050406030204" pitchFamily="18" charset="0"/>
                              </a:rPr>
                              <m:t>2</m:t>
                            </m:r>
                          </m:sup>
                        </m:sSup>
                      </m:e>
                    </m:acc>
                  </m:oMath>
                </a14:m>
                <a:r>
                  <a:rPr lang="en-US" sz="2600" dirty="0"/>
                  <a:t>=</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e>
                    </m:acc>
                  </m:oMath>
                </a14:m>
                <a:r>
                  <a:rPr lang="en-US" sz="2600" dirty="0"/>
                  <a:t> +</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𝑦</m:t>
                            </m:r>
                          </m:sub>
                          <m:sup>
                            <m:r>
                              <a:rPr lang="en-US" sz="2600" i="1">
                                <a:latin typeface="Cambria Math" panose="02040503050406030204" pitchFamily="18" charset="0"/>
                              </a:rPr>
                              <m:t>2</m:t>
                            </m:r>
                          </m:sup>
                        </m:sSubSup>
                      </m:e>
                    </m:acc>
                  </m:oMath>
                </a14:m>
                <a:r>
                  <a:rPr lang="en-US" sz="2600" dirty="0"/>
                  <a:t>+</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𝑧</m:t>
                            </m:r>
                          </m:sub>
                          <m:sup>
                            <m:r>
                              <a:rPr lang="en-US" sz="2600" i="1">
                                <a:latin typeface="Cambria Math" panose="02040503050406030204" pitchFamily="18" charset="0"/>
                              </a:rPr>
                              <m:t>2</m:t>
                            </m:r>
                          </m:sup>
                        </m:sSubSup>
                      </m:e>
                    </m:acc>
                  </m:oMath>
                </a14:m>
                <a:r>
                  <a:rPr lang="en-US" sz="2600" dirty="0"/>
                  <a:t>   ≈ </a:t>
                </a:r>
                <a14:m>
                  <m:oMath xmlns:m="http://schemas.openxmlformats.org/officeDocument/2006/math">
                    <m:r>
                      <a:rPr lang="en-US" sz="2600" i="1">
                        <a:latin typeface="Cambria Math" panose="02040503050406030204" pitchFamily="18" charset="0"/>
                      </a:rPr>
                      <m:t>3</m:t>
                    </m:r>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𝑥</m:t>
                            </m:r>
                          </m:sub>
                          <m:sup>
                            <m:r>
                              <a:rPr lang="en-US" sz="2600" i="1">
                                <a:latin typeface="Cambria Math" panose="02040503050406030204" pitchFamily="18" charset="0"/>
                              </a:rPr>
                              <m:t>2</m:t>
                            </m:r>
                          </m:sup>
                        </m:sSubSup>
                      </m:e>
                    </m:acc>
                  </m:oMath>
                </a14:m>
                <a:r>
                  <a:rPr lang="en-US" sz="2600" dirty="0"/>
                  <a:t> ≈ 3</a:t>
                </a:r>
                <a14:m>
                  <m:oMath xmlns:m="http://schemas.openxmlformats.org/officeDocument/2006/math">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𝑦</m:t>
                            </m:r>
                          </m:sub>
                          <m:sup>
                            <m:r>
                              <a:rPr lang="en-US" sz="2600" i="1">
                                <a:latin typeface="Cambria Math" panose="02040503050406030204" pitchFamily="18" charset="0"/>
                              </a:rPr>
                              <m:t>2</m:t>
                            </m:r>
                          </m:sup>
                        </m:sSubSup>
                      </m:e>
                    </m:acc>
                  </m:oMath>
                </a14:m>
                <a:r>
                  <a:rPr lang="en-US" sz="2600" dirty="0"/>
                  <a:t>  ≈</a:t>
                </a:r>
                <a14:m>
                  <m:oMath xmlns:m="http://schemas.openxmlformats.org/officeDocument/2006/math">
                    <m:r>
                      <a:rPr lang="en-US" sz="2600" i="1">
                        <a:latin typeface="Cambria Math" panose="02040503050406030204" pitchFamily="18" charset="0"/>
                      </a:rPr>
                      <m:t>3</m:t>
                    </m:r>
                    <m:acc>
                      <m:accPr>
                        <m:chr m:val="̅"/>
                        <m:ctrlPr>
                          <a:rPr lang="en-US" sz="2600" i="1">
                            <a:latin typeface="Cambria Math" panose="02040503050406030204" pitchFamily="18" charset="0"/>
                          </a:rPr>
                        </m:ctrlPr>
                      </m:accPr>
                      <m:e>
                        <m:sSubSup>
                          <m:sSubSupPr>
                            <m:ctrlPr>
                              <a:rPr lang="en-US" sz="2600" i="1">
                                <a:latin typeface="Cambria Math" panose="02040503050406030204" pitchFamily="18" charset="0"/>
                              </a:rPr>
                            </m:ctrlPr>
                          </m:sSubSupPr>
                          <m:e>
                            <m:r>
                              <a:rPr lang="en-US" sz="2600" i="1">
                                <a:latin typeface="Cambria Math" panose="02040503050406030204" pitchFamily="18" charset="0"/>
                              </a:rPr>
                              <m:t>𝑣</m:t>
                            </m:r>
                          </m:e>
                          <m:sub>
                            <m:r>
                              <a:rPr lang="en-US" sz="2600" i="1">
                                <a:latin typeface="Cambria Math" panose="02040503050406030204" pitchFamily="18" charset="0"/>
                              </a:rPr>
                              <m:t>𝑧</m:t>
                            </m:r>
                          </m:sub>
                          <m:sup>
                            <m:r>
                              <a:rPr lang="en-US" sz="2600" i="1">
                                <a:latin typeface="Cambria Math" panose="02040503050406030204" pitchFamily="18" charset="0"/>
                              </a:rPr>
                              <m:t>2</m:t>
                            </m:r>
                          </m:sup>
                        </m:sSubSup>
                      </m:e>
                    </m:acc>
                  </m:oMath>
                </a14:m>
                <a:r>
                  <a:rPr lang="en-US" sz="2600" dirty="0"/>
                  <a:t> </a:t>
                </a:r>
              </a:p>
              <a:p>
                <a:r>
                  <a:rPr lang="en-US" dirty="0"/>
                  <a:t> </a:t>
                </a:r>
              </a:p>
              <a:p>
                <a:endParaRPr lang="en-US"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0" y="124137"/>
                <a:ext cx="10972800" cy="7315200"/>
              </a:xfrm>
              <a:blipFill rotWithShape="1">
                <a:blip r:embed="rId2"/>
                <a:stretch>
                  <a:fillRect l="-722" t="-1417" r="-500"/>
                </a:stretch>
              </a:blipFill>
            </p:spPr>
            <p:txBody>
              <a:bodyPr/>
              <a:lstStyle/>
              <a:p>
                <a:r>
                  <a:rPr lang="en-IN">
                    <a:noFill/>
                  </a:rPr>
                  <a:t> </a:t>
                </a:r>
              </a:p>
            </p:txBody>
          </p:sp>
        </mc:Fallback>
      </mc:AlternateContent>
    </p:spTree>
    <p:extLst>
      <p:ext uri="{BB962C8B-B14F-4D97-AF65-F5344CB8AC3E}">
        <p14:creationId xmlns:p14="http://schemas.microsoft.com/office/powerpoint/2010/main" val="392375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0"/>
                <a:ext cx="10972800" cy="7315200"/>
              </a:xfrm>
            </p:spPr>
            <p:txBody>
              <a:bodyPr>
                <a:normAutofit/>
              </a:bodyPr>
              <a:lstStyle/>
              <a:p>
                <a:pPr marL="0" indent="0">
                  <a:buNone/>
                </a:pPr>
                <a:r>
                  <a:rPr lang="en-US" sz="2400" dirty="0">
                    <a:solidFill>
                      <a:schemeClr val="tx1">
                        <a:lumMod val="65000"/>
                        <a:lumOff val="35000"/>
                      </a:schemeClr>
                    </a:solidFill>
                  </a:rPr>
                  <a:t>So, the pressure measured in any direction is</a:t>
                </a:r>
              </a:p>
              <a:p>
                <a:pPr marL="0" indent="0">
                  <a:buNone/>
                </a:pPr>
                <a:r>
                  <a:rPr lang="en-US" sz="2400" dirty="0">
                    <a:solidFill>
                      <a:schemeClr val="tx1">
                        <a:lumMod val="65000"/>
                        <a:lumOff val="35000"/>
                      </a:schemeClr>
                    </a:solidFill>
                  </a:rPr>
                  <a:t>	P=</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𝑥</m:t>
                        </m:r>
                      </m:sub>
                    </m:sSub>
                  </m:oMath>
                </a14:m>
                <a:r>
                  <a:rPr lang="en-US" sz="2400" dirty="0">
                    <a:solidFill>
                      <a:schemeClr val="tx1">
                        <a:lumMod val="65000"/>
                        <a:lumOff val="35000"/>
                      </a:schemeClr>
                    </a:solidFill>
                  </a:rPr>
                  <a:t>=</a:t>
                </a:r>
                <a14:m>
                  <m:oMath xmlns:m="http://schemas.openxmlformats.org/officeDocument/2006/math">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panose="02040503050406030204" pitchFamily="18" charset="0"/>
                          </a:rPr>
                          <m:t>𝑃</m:t>
                        </m:r>
                      </m:e>
                      <m:sub>
                        <m:r>
                          <a:rPr lang="en-US" sz="2400" i="1">
                            <a:solidFill>
                              <a:schemeClr val="tx1">
                                <a:lumMod val="65000"/>
                                <a:lumOff val="35000"/>
                              </a:schemeClr>
                            </a:solidFill>
                            <a:latin typeface="Cambria Math" panose="02040503050406030204" pitchFamily="18" charset="0"/>
                          </a:rPr>
                          <m:t>𝑦</m:t>
                        </m:r>
                      </m:sub>
                    </m:sSub>
                  </m:oMath>
                </a14:m>
                <a:r>
                  <a:rPr lang="en-US" sz="2400" dirty="0">
                    <a:solidFill>
                      <a:schemeClr val="tx1">
                        <a:lumMod val="65000"/>
                        <a:lumOff val="35000"/>
                      </a:schemeClr>
                    </a:solidFill>
                  </a:rPr>
                  <a:t>=</a:t>
                </a:r>
                <a14:m>
                  <m:oMath xmlns:m="http://schemas.openxmlformats.org/officeDocument/2006/math">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panose="02040503050406030204" pitchFamily="18" charset="0"/>
                          </a:rPr>
                          <m:t>𝑃</m:t>
                        </m:r>
                      </m:e>
                      <m:sub>
                        <m:r>
                          <a:rPr lang="en-US" sz="2400" i="1">
                            <a:solidFill>
                              <a:schemeClr val="tx1">
                                <a:lumMod val="65000"/>
                                <a:lumOff val="35000"/>
                              </a:schemeClr>
                            </a:solidFill>
                            <a:latin typeface="Cambria Math" panose="02040503050406030204" pitchFamily="18" charset="0"/>
                          </a:rPr>
                          <m:t>𝑧</m:t>
                        </m:r>
                        <m:r>
                          <a:rPr lang="en-US" sz="2400" i="1">
                            <a:solidFill>
                              <a:schemeClr val="tx1">
                                <a:lumMod val="65000"/>
                                <a:lumOff val="35000"/>
                              </a:schemeClr>
                            </a:solidFill>
                            <a:latin typeface="Cambria Math" panose="02040503050406030204" pitchFamily="18" charset="0"/>
                          </a:rPr>
                          <m:t> </m:t>
                        </m:r>
                      </m:sub>
                    </m:sSub>
                    <m:r>
                      <a:rPr lang="en-US" sz="2400">
                        <a:solidFill>
                          <a:schemeClr val="tx1">
                            <a:lumMod val="65000"/>
                            <a:lumOff val="35000"/>
                          </a:schemeClr>
                        </a:solidFill>
                        <a:latin typeface="Cambria Math" panose="02040503050406030204" pitchFamily="18" charset="0"/>
                      </a:rPr>
                      <m:t>= </m:t>
                    </m:r>
                    <m:box>
                      <m:boxPr>
                        <m:ctrlPr>
                          <a:rPr lang="en-US" sz="2400" i="1">
                            <a:solidFill>
                              <a:schemeClr val="tx1">
                                <a:lumMod val="65000"/>
                                <a:lumOff val="35000"/>
                              </a:schemeClr>
                            </a:solidFill>
                            <a:latin typeface="Cambria Math" panose="02040503050406030204" pitchFamily="18" charset="0"/>
                          </a:rPr>
                        </m:ctrlPr>
                      </m:boxPr>
                      <m:e>
                        <m:argPr>
                          <m:argSz m:val="-1"/>
                        </m:argPr>
                        <m:f>
                          <m:fPr>
                            <m:ctrlPr>
                              <a:rPr lang="en-US" sz="2400" i="1">
                                <a:solidFill>
                                  <a:schemeClr val="tx1">
                                    <a:lumMod val="65000"/>
                                    <a:lumOff val="35000"/>
                                  </a:schemeClr>
                                </a:solidFill>
                                <a:latin typeface="Cambria Math" panose="02040503050406030204" pitchFamily="18" charset="0"/>
                              </a:rPr>
                            </m:ctrlPr>
                          </m:fPr>
                          <m:num>
                            <m:r>
                              <a:rPr lang="en-US" sz="2400" i="1">
                                <a:solidFill>
                                  <a:schemeClr val="tx1">
                                    <a:lumMod val="65000"/>
                                    <a:lumOff val="35000"/>
                                  </a:schemeClr>
                                </a:solidFill>
                                <a:latin typeface="Cambria Math" panose="02040503050406030204" pitchFamily="18" charset="0"/>
                              </a:rPr>
                              <m:t>1</m:t>
                            </m:r>
                          </m:num>
                          <m:den>
                            <m:r>
                              <a:rPr lang="en-US" sz="2400" i="1">
                                <a:solidFill>
                                  <a:schemeClr val="tx1">
                                    <a:lumMod val="65000"/>
                                    <a:lumOff val="35000"/>
                                  </a:schemeClr>
                                </a:solidFill>
                                <a:latin typeface="Cambria Math" panose="02040503050406030204" pitchFamily="18" charset="0"/>
                              </a:rPr>
                              <m:t>3</m:t>
                            </m:r>
                          </m:den>
                        </m:f>
                      </m:e>
                    </m:box>
                  </m:oMath>
                </a14:m>
                <a:r>
                  <a:rPr lang="en-US" sz="2400" dirty="0">
                    <a:solidFill>
                      <a:schemeClr val="tx1">
                        <a:lumMod val="65000"/>
                        <a:lumOff val="35000"/>
                      </a:schemeClr>
                    </a:solidFill>
                  </a:rPr>
                  <a:t> nm</a:t>
                </a:r>
                <a14:m>
                  <m:oMath xmlns:m="http://schemas.openxmlformats.org/officeDocument/2006/math">
                    <m:acc>
                      <m:accPr>
                        <m:chr m:val="̅"/>
                        <m:ctrlPr>
                          <a:rPr lang="en-US" sz="2400" i="1">
                            <a:solidFill>
                              <a:schemeClr val="tx1">
                                <a:lumMod val="65000"/>
                                <a:lumOff val="35000"/>
                              </a:schemeClr>
                            </a:solidFill>
                            <a:latin typeface="Cambria Math" panose="02040503050406030204" pitchFamily="18" charset="0"/>
                          </a:rPr>
                        </m:ctrlPr>
                      </m:accPr>
                      <m:e>
                        <m:sSup>
                          <m:sSupPr>
                            <m:ctrlPr>
                              <a:rPr lang="en-US" sz="2400" i="1">
                                <a:solidFill>
                                  <a:schemeClr val="tx1">
                                    <a:lumMod val="65000"/>
                                    <a:lumOff val="35000"/>
                                  </a:schemeClr>
                                </a:solidFill>
                                <a:latin typeface="Cambria Math" panose="02040503050406030204" pitchFamily="18" charset="0"/>
                              </a:rPr>
                            </m:ctrlPr>
                          </m:sSupPr>
                          <m:e>
                            <m:r>
                              <a:rPr lang="en-US" sz="2400" i="1">
                                <a:solidFill>
                                  <a:schemeClr val="tx1">
                                    <a:lumMod val="65000"/>
                                    <a:lumOff val="35000"/>
                                  </a:schemeClr>
                                </a:solidFill>
                                <a:latin typeface="Cambria Math" panose="02040503050406030204" pitchFamily="18" charset="0"/>
                              </a:rPr>
                              <m:t>𝑣</m:t>
                            </m:r>
                          </m:e>
                          <m:sup>
                            <m:r>
                              <a:rPr lang="en-US" sz="2400" i="1">
                                <a:solidFill>
                                  <a:schemeClr val="tx1">
                                    <a:lumMod val="65000"/>
                                    <a:lumOff val="35000"/>
                                  </a:schemeClr>
                                </a:solidFill>
                                <a:latin typeface="Cambria Math" panose="02040503050406030204" pitchFamily="18" charset="0"/>
                              </a:rPr>
                              <m:t>2</m:t>
                            </m:r>
                          </m:sup>
                        </m:sSup>
                      </m:e>
                    </m:acc>
                  </m:oMath>
                </a14:m>
                <a:endParaRPr lang="en-US" sz="2400" dirty="0"/>
              </a:p>
              <a:p>
                <a:pPr marL="0" indent="0">
                  <a:buNone/>
                </a:pPr>
                <a:r>
                  <a:rPr lang="en-US" sz="2400" dirty="0"/>
                  <a:t>		P ≈ </a:t>
                </a:r>
                <a:r>
                  <a:rPr lang="en-US" sz="2400" dirty="0" err="1"/>
                  <a:t>nKT</a:t>
                </a:r>
                <a:r>
                  <a:rPr lang="en-US" sz="2400" dirty="0"/>
                  <a:t> ≈ </a:t>
                </a:r>
                <a14:m>
                  <m:oMath xmlns:m="http://schemas.openxmlformats.org/officeDocument/2006/math">
                    <m:box>
                      <m:boxPr>
                        <m:ctrlPr>
                          <a:rPr lang="en-US" sz="2400" i="1">
                            <a:solidFill>
                              <a:schemeClr val="tx1">
                                <a:lumMod val="65000"/>
                                <a:lumOff val="35000"/>
                              </a:schemeClr>
                            </a:solidFill>
                            <a:latin typeface="Cambria Math" panose="02040503050406030204" pitchFamily="18" charset="0"/>
                          </a:rPr>
                        </m:ctrlPr>
                      </m:boxPr>
                      <m:e>
                        <m:argPr>
                          <m:argSz m:val="-1"/>
                        </m:argPr>
                        <m:f>
                          <m:fPr>
                            <m:ctrlPr>
                              <a:rPr lang="en-US" sz="2400" i="1">
                                <a:solidFill>
                                  <a:schemeClr val="tx1">
                                    <a:lumMod val="65000"/>
                                    <a:lumOff val="35000"/>
                                  </a:schemeClr>
                                </a:solidFill>
                                <a:latin typeface="Cambria Math" panose="02040503050406030204" pitchFamily="18" charset="0"/>
                              </a:rPr>
                            </m:ctrlPr>
                          </m:fPr>
                          <m:num>
                            <m:r>
                              <a:rPr lang="en-US" sz="2400" i="1">
                                <a:solidFill>
                                  <a:schemeClr val="tx1">
                                    <a:lumMod val="65000"/>
                                    <a:lumOff val="35000"/>
                                  </a:schemeClr>
                                </a:solidFill>
                                <a:latin typeface="Cambria Math" panose="02040503050406030204" pitchFamily="18" charset="0"/>
                              </a:rPr>
                              <m:t>1</m:t>
                            </m:r>
                          </m:num>
                          <m:den>
                            <m:r>
                              <a:rPr lang="en-US" sz="2400" i="1">
                                <a:solidFill>
                                  <a:schemeClr val="tx1">
                                    <a:lumMod val="65000"/>
                                    <a:lumOff val="35000"/>
                                  </a:schemeClr>
                                </a:solidFill>
                                <a:latin typeface="Cambria Math" panose="02040503050406030204" pitchFamily="18" charset="0"/>
                              </a:rPr>
                              <m:t>3</m:t>
                            </m:r>
                          </m:den>
                        </m:f>
                      </m:e>
                    </m:box>
                  </m:oMath>
                </a14:m>
                <a:r>
                  <a:rPr lang="en-US" sz="2400" dirty="0">
                    <a:solidFill>
                      <a:schemeClr val="tx1">
                        <a:lumMod val="65000"/>
                        <a:lumOff val="35000"/>
                      </a:schemeClr>
                    </a:solidFill>
                  </a:rPr>
                  <a:t> nm</a:t>
                </a:r>
                <a14:m>
                  <m:oMath xmlns:m="http://schemas.openxmlformats.org/officeDocument/2006/math">
                    <m:acc>
                      <m:accPr>
                        <m:chr m:val="̅"/>
                        <m:ctrlPr>
                          <a:rPr lang="en-US" sz="2400" i="1">
                            <a:solidFill>
                              <a:schemeClr val="tx1">
                                <a:lumMod val="65000"/>
                                <a:lumOff val="35000"/>
                              </a:schemeClr>
                            </a:solidFill>
                            <a:latin typeface="Cambria Math" panose="02040503050406030204" pitchFamily="18" charset="0"/>
                          </a:rPr>
                        </m:ctrlPr>
                      </m:accPr>
                      <m:e>
                        <m:sSup>
                          <m:sSupPr>
                            <m:ctrlPr>
                              <a:rPr lang="en-US" sz="2400" i="1">
                                <a:solidFill>
                                  <a:schemeClr val="tx1">
                                    <a:lumMod val="65000"/>
                                    <a:lumOff val="35000"/>
                                  </a:schemeClr>
                                </a:solidFill>
                                <a:latin typeface="Cambria Math" panose="02040503050406030204" pitchFamily="18" charset="0"/>
                              </a:rPr>
                            </m:ctrlPr>
                          </m:sSupPr>
                          <m:e>
                            <m:r>
                              <a:rPr lang="en-US" sz="2400" i="1">
                                <a:solidFill>
                                  <a:schemeClr val="tx1">
                                    <a:lumMod val="65000"/>
                                    <a:lumOff val="35000"/>
                                  </a:schemeClr>
                                </a:solidFill>
                                <a:latin typeface="Cambria Math" panose="02040503050406030204" pitchFamily="18" charset="0"/>
                              </a:rPr>
                              <m:t>𝑣</m:t>
                            </m:r>
                          </m:e>
                          <m:sup>
                            <m:r>
                              <a:rPr lang="en-US" sz="2400" i="1">
                                <a:solidFill>
                                  <a:schemeClr val="tx1">
                                    <a:lumMod val="65000"/>
                                    <a:lumOff val="35000"/>
                                  </a:schemeClr>
                                </a:solidFill>
                                <a:latin typeface="Cambria Math" panose="02040503050406030204" pitchFamily="18" charset="0"/>
                              </a:rPr>
                              <m:t>2</m:t>
                            </m:r>
                          </m:sup>
                        </m:sSup>
                      </m:e>
                    </m:acc>
                    <m:r>
                      <a:rPr lang="en-US" sz="2400" i="1">
                        <a:solidFill>
                          <a:schemeClr val="tx1">
                            <a:lumMod val="65000"/>
                            <a:lumOff val="35000"/>
                          </a:schemeClr>
                        </a:solidFill>
                        <a:latin typeface="Cambria Math"/>
                      </a:rPr>
                      <m:t> </m:t>
                    </m:r>
                  </m:oMath>
                </a14:m>
                <a:r>
                  <a:rPr lang="en-US" sz="2400" dirty="0">
                    <a:solidFill>
                      <a:schemeClr val="tx1">
                        <a:lumMod val="65000"/>
                        <a:lumOff val="35000"/>
                      </a:schemeClr>
                    </a:solidFill>
                  </a:rPr>
                  <a:t>          </a:t>
                </a:r>
                <a14:m>
                  <m:oMath xmlns:m="http://schemas.openxmlformats.org/officeDocument/2006/math">
                    <m:acc>
                      <m:accPr>
                        <m:chr m:val="̅"/>
                        <m:ctrlPr>
                          <a:rPr lang="en-US" sz="2400" i="1">
                            <a:solidFill>
                              <a:schemeClr val="tx1">
                                <a:lumMod val="65000"/>
                                <a:lumOff val="35000"/>
                              </a:schemeClr>
                            </a:solidFill>
                            <a:latin typeface="Cambria Math" panose="02040503050406030204" pitchFamily="18" charset="0"/>
                          </a:rPr>
                        </m:ctrlPr>
                      </m:accPr>
                      <m:e>
                        <m:sSup>
                          <m:sSupPr>
                            <m:ctrlPr>
                              <a:rPr lang="en-US" sz="2400" i="1">
                                <a:solidFill>
                                  <a:schemeClr val="tx1">
                                    <a:lumMod val="65000"/>
                                    <a:lumOff val="35000"/>
                                  </a:schemeClr>
                                </a:solidFill>
                                <a:latin typeface="Cambria Math" panose="02040503050406030204" pitchFamily="18" charset="0"/>
                              </a:rPr>
                            </m:ctrlPr>
                          </m:sSupPr>
                          <m:e>
                            <m:r>
                              <a:rPr lang="en-US" sz="2400" i="1">
                                <a:solidFill>
                                  <a:schemeClr val="tx1">
                                    <a:lumMod val="65000"/>
                                    <a:lumOff val="35000"/>
                                  </a:schemeClr>
                                </a:solidFill>
                                <a:latin typeface="Cambria Math" panose="02040503050406030204" pitchFamily="18" charset="0"/>
                              </a:rPr>
                              <m:t>𝑣</m:t>
                            </m:r>
                          </m:e>
                          <m:sup>
                            <m:r>
                              <a:rPr lang="en-US" sz="2400" i="1">
                                <a:solidFill>
                                  <a:schemeClr val="tx1">
                                    <a:lumMod val="65000"/>
                                    <a:lumOff val="35000"/>
                                  </a:schemeClr>
                                </a:solidFill>
                                <a:latin typeface="Cambria Math" panose="02040503050406030204" pitchFamily="18" charset="0"/>
                              </a:rPr>
                              <m:t>2</m:t>
                            </m:r>
                          </m:sup>
                        </m:sSup>
                      </m:e>
                    </m:acc>
                  </m:oMath>
                </a14:m>
                <a:r>
                  <a:rPr lang="en-US" sz="2400" dirty="0">
                    <a:solidFill>
                      <a:schemeClr val="tx1">
                        <a:lumMod val="65000"/>
                        <a:lumOff val="35000"/>
                      </a:schemeClr>
                    </a:solidFill>
                  </a:rPr>
                  <a:t> ≈ </a:t>
                </a:r>
                <a14:m>
                  <m:oMath xmlns:m="http://schemas.openxmlformats.org/officeDocument/2006/math">
                    <m:box>
                      <m:boxPr>
                        <m:ctrlPr>
                          <a:rPr lang="en-US" sz="2400" i="1" smtClean="0">
                            <a:solidFill>
                              <a:schemeClr val="tx1">
                                <a:lumMod val="65000"/>
                                <a:lumOff val="35000"/>
                              </a:schemeClr>
                            </a:solidFill>
                            <a:latin typeface="Cambria Math" panose="02040503050406030204" pitchFamily="18" charset="0"/>
                          </a:rPr>
                        </m:ctrlPr>
                      </m:boxPr>
                      <m:e>
                        <m:argPr>
                          <m:argSz m:val="-1"/>
                        </m:argPr>
                        <m:f>
                          <m:fPr>
                            <m:ctrlPr>
                              <a:rPr lang="en-US" sz="240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3</m:t>
                            </m:r>
                            <m:r>
                              <a:rPr lang="en-US" sz="2400" b="0" i="1" smtClean="0">
                                <a:solidFill>
                                  <a:schemeClr val="tx1">
                                    <a:lumMod val="65000"/>
                                    <a:lumOff val="35000"/>
                                  </a:schemeClr>
                                </a:solidFill>
                                <a:latin typeface="Cambria Math" panose="02040503050406030204" pitchFamily="18" charset="0"/>
                              </a:rPr>
                              <m:t>𝐾𝑇</m:t>
                            </m:r>
                          </m:num>
                          <m:den>
                            <m:r>
                              <a:rPr lang="en-US" sz="2400" b="0" i="1" smtClean="0">
                                <a:solidFill>
                                  <a:schemeClr val="tx1">
                                    <a:lumMod val="65000"/>
                                    <a:lumOff val="35000"/>
                                  </a:schemeClr>
                                </a:solidFill>
                                <a:latin typeface="Cambria Math" panose="02040503050406030204" pitchFamily="18" charset="0"/>
                              </a:rPr>
                              <m:t>𝑚</m:t>
                            </m:r>
                          </m:den>
                        </m:f>
                      </m:e>
                    </m:box>
                  </m:oMath>
                </a14:m>
                <a:endParaRPr lang="en-US" sz="2400" dirty="0">
                  <a:solidFill>
                    <a:schemeClr val="tx1">
                      <a:lumMod val="65000"/>
                      <a:lumOff val="35000"/>
                    </a:schemeClr>
                  </a:solidFill>
                </a:endParaRPr>
              </a:p>
              <a:p>
                <a:pPr marL="0" indent="0">
                  <a:buNone/>
                </a:pPr>
                <a:r>
                  <a:rPr lang="en-US" sz="2400" dirty="0">
                    <a:solidFill>
                      <a:schemeClr val="tx1">
                        <a:lumMod val="65000"/>
                        <a:lumOff val="35000"/>
                      </a:schemeClr>
                    </a:solidFill>
                  </a:rPr>
                  <a:t>Average kinetic energy of the molecule</a:t>
                </a:r>
              </a:p>
              <a:p>
                <a:pPr marL="0" indent="0">
                  <a:buNone/>
                </a:pPr>
                <a:r>
                  <a:rPr lang="en-US" sz="2400" dirty="0">
                    <a:solidFill>
                      <a:schemeClr val="tx1">
                        <a:lumMod val="65000"/>
                        <a:lumOff val="35000"/>
                      </a:schemeClr>
                    </a:solidFill>
                  </a:rPr>
                  <a:t>		 </a:t>
                </a:r>
                <a14:m>
                  <m:oMath xmlns:m="http://schemas.openxmlformats.org/officeDocument/2006/math">
                    <m:acc>
                      <m:accPr>
                        <m:chr m:val="̅"/>
                        <m:ctrlPr>
                          <a:rPr lang="en-US" sz="2400" i="1">
                            <a:solidFill>
                              <a:schemeClr val="tx1">
                                <a:lumMod val="65000"/>
                                <a:lumOff val="35000"/>
                              </a:schemeClr>
                            </a:solidFill>
                            <a:latin typeface="Cambria Math" panose="02040503050406030204" pitchFamily="18" charset="0"/>
                          </a:rPr>
                        </m:ctrlPr>
                      </m:accPr>
                      <m:e>
                        <m:r>
                          <a:rPr lang="en-US" sz="2400" i="1">
                            <a:solidFill>
                              <a:schemeClr val="tx1">
                                <a:lumMod val="65000"/>
                                <a:lumOff val="35000"/>
                              </a:schemeClr>
                            </a:solidFill>
                            <a:latin typeface="Cambria Math" panose="02040503050406030204" pitchFamily="18" charset="0"/>
                          </a:rPr>
                          <m:t>𝐸</m:t>
                        </m:r>
                      </m:e>
                    </m:acc>
                  </m:oMath>
                </a14:m>
                <a:r>
                  <a:rPr lang="en-US" sz="2400" dirty="0">
                    <a:solidFill>
                      <a:schemeClr val="tx1">
                        <a:lumMod val="65000"/>
                        <a:lumOff val="35000"/>
                      </a:schemeClr>
                    </a:solidFill>
                  </a:rPr>
                  <a:t>=</a:t>
                </a:r>
                <a14:m>
                  <m:oMath xmlns:m="http://schemas.openxmlformats.org/officeDocument/2006/math">
                    <m:box>
                      <m:boxPr>
                        <m:ctrlPr>
                          <a:rPr lang="en-US" sz="2400" i="1" dirty="0" smtClean="0">
                            <a:solidFill>
                              <a:schemeClr val="tx1">
                                <a:lumMod val="65000"/>
                                <a:lumOff val="35000"/>
                              </a:schemeClr>
                            </a:solidFill>
                            <a:latin typeface="Cambria Math" panose="02040503050406030204" pitchFamily="18" charset="0"/>
                          </a:rPr>
                        </m:ctrlPr>
                      </m:boxPr>
                      <m:e>
                        <m:argPr>
                          <m:argSz m:val="-1"/>
                        </m:argPr>
                        <m:f>
                          <m:fPr>
                            <m:ctrlPr>
                              <a:rPr lang="en-US" sz="2400" i="1" dirty="0" smtClean="0">
                                <a:solidFill>
                                  <a:schemeClr val="tx1">
                                    <a:lumMod val="65000"/>
                                    <a:lumOff val="35000"/>
                                  </a:schemeClr>
                                </a:solidFill>
                                <a:latin typeface="Cambria Math" panose="02040503050406030204" pitchFamily="18" charset="0"/>
                              </a:rPr>
                            </m:ctrlPr>
                          </m:fPr>
                          <m:num>
                            <m:r>
                              <a:rPr lang="en-US" sz="2400" b="0" i="1" dirty="0" smtClean="0">
                                <a:solidFill>
                                  <a:schemeClr val="tx1">
                                    <a:lumMod val="65000"/>
                                    <a:lumOff val="35000"/>
                                  </a:schemeClr>
                                </a:solidFill>
                                <a:latin typeface="Cambria Math" panose="02040503050406030204" pitchFamily="18" charset="0"/>
                              </a:rPr>
                              <m:t>1</m:t>
                            </m:r>
                          </m:num>
                          <m:den>
                            <m:r>
                              <a:rPr lang="en-US" sz="2400" b="0" i="1" dirty="0" smtClean="0">
                                <a:solidFill>
                                  <a:schemeClr val="tx1">
                                    <a:lumMod val="65000"/>
                                    <a:lumOff val="35000"/>
                                  </a:schemeClr>
                                </a:solidFill>
                                <a:latin typeface="Cambria Math" panose="02040503050406030204" pitchFamily="18" charset="0"/>
                              </a:rPr>
                              <m:t>2</m:t>
                            </m:r>
                          </m:den>
                        </m:f>
                      </m:e>
                    </m:box>
                  </m:oMath>
                </a14:m>
                <a:r>
                  <a:rPr lang="en-US" sz="2400" dirty="0">
                    <a:solidFill>
                      <a:schemeClr val="tx1">
                        <a:lumMod val="65000"/>
                        <a:lumOff val="35000"/>
                      </a:schemeClr>
                    </a:solidFill>
                  </a:rPr>
                  <a:t>m</a:t>
                </a:r>
                <a14:m>
                  <m:oMath xmlns:m="http://schemas.openxmlformats.org/officeDocument/2006/math">
                    <m:acc>
                      <m:accPr>
                        <m:chr m:val="̅"/>
                        <m:ctrlPr>
                          <a:rPr lang="en-US" sz="2400" i="1">
                            <a:solidFill>
                              <a:schemeClr val="tx1">
                                <a:lumMod val="65000"/>
                                <a:lumOff val="35000"/>
                              </a:schemeClr>
                            </a:solidFill>
                            <a:latin typeface="Cambria Math" panose="02040503050406030204" pitchFamily="18" charset="0"/>
                          </a:rPr>
                        </m:ctrlPr>
                      </m:accPr>
                      <m:e>
                        <m:sSup>
                          <m:sSupPr>
                            <m:ctrlPr>
                              <a:rPr lang="en-US" sz="2400" i="1">
                                <a:solidFill>
                                  <a:schemeClr val="tx1">
                                    <a:lumMod val="65000"/>
                                    <a:lumOff val="35000"/>
                                  </a:schemeClr>
                                </a:solidFill>
                                <a:latin typeface="Cambria Math" panose="02040503050406030204" pitchFamily="18" charset="0"/>
                              </a:rPr>
                            </m:ctrlPr>
                          </m:sSupPr>
                          <m:e>
                            <m:r>
                              <a:rPr lang="en-US" sz="2400" i="1">
                                <a:solidFill>
                                  <a:schemeClr val="tx1">
                                    <a:lumMod val="65000"/>
                                    <a:lumOff val="35000"/>
                                  </a:schemeClr>
                                </a:solidFill>
                                <a:latin typeface="Cambria Math" panose="02040503050406030204" pitchFamily="18" charset="0"/>
                              </a:rPr>
                              <m:t>𝑣</m:t>
                            </m:r>
                          </m:e>
                          <m:sup>
                            <m:r>
                              <a:rPr lang="en-US" sz="2400" i="1">
                                <a:solidFill>
                                  <a:schemeClr val="tx1">
                                    <a:lumMod val="65000"/>
                                    <a:lumOff val="35000"/>
                                  </a:schemeClr>
                                </a:solidFill>
                                <a:latin typeface="Cambria Math" panose="02040503050406030204" pitchFamily="18" charset="0"/>
                              </a:rPr>
                              <m:t>2</m:t>
                            </m:r>
                          </m:sup>
                        </m:sSup>
                      </m:e>
                    </m:acc>
                  </m:oMath>
                </a14:m>
                <a:endParaRPr lang="en-US" sz="2400" dirty="0">
                  <a:solidFill>
                    <a:schemeClr val="tx1">
                      <a:lumMod val="65000"/>
                      <a:lumOff val="35000"/>
                    </a:schemeClr>
                  </a:solidFill>
                </a:endParaRPr>
              </a:p>
              <a:p>
                <a:pPr marL="0" indent="0">
                  <a:buNone/>
                </a:pPr>
                <a:r>
                  <a:rPr lang="en-US" sz="2400" dirty="0">
                    <a:solidFill>
                      <a:schemeClr val="tx1">
                        <a:lumMod val="65000"/>
                        <a:lumOff val="35000"/>
                      </a:schemeClr>
                    </a:solidFill>
                  </a:rPr>
                  <a:t>		 </a:t>
                </a:r>
                <a14:m>
                  <m:oMath xmlns:m="http://schemas.openxmlformats.org/officeDocument/2006/math">
                    <m:acc>
                      <m:accPr>
                        <m:chr m:val="̅"/>
                        <m:ctrlPr>
                          <a:rPr lang="en-US" sz="2400" i="1">
                            <a:solidFill>
                              <a:schemeClr val="tx1">
                                <a:lumMod val="65000"/>
                                <a:lumOff val="35000"/>
                              </a:schemeClr>
                            </a:solidFill>
                            <a:latin typeface="Cambria Math" panose="02040503050406030204" pitchFamily="18" charset="0"/>
                          </a:rPr>
                        </m:ctrlPr>
                      </m:accPr>
                      <m:e>
                        <m:r>
                          <a:rPr lang="en-US" sz="2400" i="1">
                            <a:solidFill>
                              <a:schemeClr val="tx1">
                                <a:lumMod val="65000"/>
                                <a:lumOff val="35000"/>
                              </a:schemeClr>
                            </a:solidFill>
                            <a:latin typeface="Cambria Math" panose="02040503050406030204" pitchFamily="18" charset="0"/>
                          </a:rPr>
                          <m:t>𝐸</m:t>
                        </m:r>
                      </m:e>
                    </m:acc>
                  </m:oMath>
                </a14:m>
                <a:r>
                  <a:rPr lang="en-US" sz="2400" dirty="0">
                    <a:solidFill>
                      <a:schemeClr val="tx1">
                        <a:lumMod val="65000"/>
                        <a:lumOff val="35000"/>
                      </a:schemeClr>
                    </a:solidFill>
                  </a:rPr>
                  <a:t>= </a:t>
                </a:r>
                <a14:m>
                  <m:oMath xmlns:m="http://schemas.openxmlformats.org/officeDocument/2006/math">
                    <m:box>
                      <m:boxPr>
                        <m:ctrlPr>
                          <a:rPr lang="en-US" sz="2400" i="1" dirty="0">
                            <a:solidFill>
                              <a:schemeClr val="tx1">
                                <a:lumMod val="65000"/>
                                <a:lumOff val="35000"/>
                              </a:schemeClr>
                            </a:solidFill>
                            <a:latin typeface="Cambria Math" panose="02040503050406030204" pitchFamily="18" charset="0"/>
                          </a:rPr>
                        </m:ctrlPr>
                      </m:boxPr>
                      <m:e>
                        <m:argPr>
                          <m:argSz m:val="-1"/>
                        </m:argPr>
                        <m:f>
                          <m:fPr>
                            <m:ctrlPr>
                              <a:rPr lang="en-US" sz="2400" i="1" dirty="0">
                                <a:solidFill>
                                  <a:schemeClr val="tx1">
                                    <a:lumMod val="65000"/>
                                    <a:lumOff val="35000"/>
                                  </a:schemeClr>
                                </a:solidFill>
                                <a:latin typeface="Cambria Math" panose="02040503050406030204" pitchFamily="18" charset="0"/>
                              </a:rPr>
                            </m:ctrlPr>
                          </m:fPr>
                          <m:num>
                            <m:r>
                              <a:rPr lang="en-US" sz="2400" i="1" dirty="0">
                                <a:solidFill>
                                  <a:schemeClr val="tx1">
                                    <a:lumMod val="65000"/>
                                    <a:lumOff val="35000"/>
                                  </a:schemeClr>
                                </a:solidFill>
                                <a:latin typeface="Cambria Math" panose="02040503050406030204" pitchFamily="18" charset="0"/>
                              </a:rPr>
                              <m:t>1</m:t>
                            </m:r>
                          </m:num>
                          <m:den>
                            <m:r>
                              <a:rPr lang="en-US" sz="2400" i="1" dirty="0">
                                <a:solidFill>
                                  <a:schemeClr val="tx1">
                                    <a:lumMod val="65000"/>
                                    <a:lumOff val="35000"/>
                                  </a:schemeClr>
                                </a:solidFill>
                                <a:latin typeface="Cambria Math" panose="02040503050406030204" pitchFamily="18" charset="0"/>
                              </a:rPr>
                              <m:t>2</m:t>
                            </m:r>
                          </m:den>
                        </m:f>
                      </m:e>
                    </m:box>
                  </m:oMath>
                </a14:m>
                <a:r>
                  <a:rPr lang="en-US" sz="2400" dirty="0">
                    <a:solidFill>
                      <a:schemeClr val="tx1">
                        <a:lumMod val="65000"/>
                        <a:lumOff val="35000"/>
                      </a:schemeClr>
                    </a:solidFill>
                  </a:rPr>
                  <a:t>m . </a:t>
                </a:r>
                <a14:m>
                  <m:oMath xmlns:m="http://schemas.openxmlformats.org/officeDocument/2006/math">
                    <m:box>
                      <m:boxPr>
                        <m:ctrlPr>
                          <a:rPr lang="en-US" sz="2400" i="1" smtClean="0">
                            <a:solidFill>
                              <a:schemeClr val="tx1">
                                <a:lumMod val="65000"/>
                                <a:lumOff val="35000"/>
                              </a:schemeClr>
                            </a:solidFill>
                            <a:latin typeface="Cambria Math" panose="02040503050406030204" pitchFamily="18" charset="0"/>
                          </a:rPr>
                        </m:ctrlPr>
                      </m:boxPr>
                      <m:e>
                        <m:argPr>
                          <m:argSz m:val="-1"/>
                        </m:argPr>
                        <m:f>
                          <m:fPr>
                            <m:ctrlPr>
                              <a:rPr lang="en-US" sz="240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3</m:t>
                            </m:r>
                            <m:r>
                              <a:rPr lang="en-US" sz="2400" b="0" i="1" smtClean="0">
                                <a:solidFill>
                                  <a:schemeClr val="tx1">
                                    <a:lumMod val="65000"/>
                                    <a:lumOff val="35000"/>
                                  </a:schemeClr>
                                </a:solidFill>
                                <a:latin typeface="Cambria Math" panose="02040503050406030204" pitchFamily="18" charset="0"/>
                              </a:rPr>
                              <m:t>𝐾𝑇</m:t>
                            </m:r>
                          </m:num>
                          <m:den>
                            <m:r>
                              <a:rPr lang="en-US" sz="2400" b="0" i="1" smtClean="0">
                                <a:solidFill>
                                  <a:schemeClr val="tx1">
                                    <a:lumMod val="65000"/>
                                    <a:lumOff val="35000"/>
                                  </a:schemeClr>
                                </a:solidFill>
                                <a:latin typeface="Cambria Math" panose="02040503050406030204" pitchFamily="18" charset="0"/>
                              </a:rPr>
                              <m:t>𝑚</m:t>
                            </m:r>
                          </m:den>
                        </m:f>
                      </m:e>
                    </m:box>
                  </m:oMath>
                </a14:m>
                <a:r>
                  <a:rPr lang="en-US" sz="2400" dirty="0">
                    <a:solidFill>
                      <a:schemeClr val="tx1">
                        <a:lumMod val="65000"/>
                        <a:lumOff val="35000"/>
                      </a:schemeClr>
                    </a:solidFill>
                  </a:rPr>
                  <a:t> =</a:t>
                </a:r>
                <a14:m>
                  <m:oMath xmlns:m="http://schemas.openxmlformats.org/officeDocument/2006/math">
                    <m:box>
                      <m:boxPr>
                        <m:ctrlPr>
                          <a:rPr lang="en-US" sz="2400" i="1" dirty="0" smtClean="0">
                            <a:solidFill>
                              <a:schemeClr val="tx1">
                                <a:lumMod val="65000"/>
                                <a:lumOff val="35000"/>
                              </a:schemeClr>
                            </a:solidFill>
                            <a:latin typeface="Cambria Math" panose="02040503050406030204" pitchFamily="18" charset="0"/>
                          </a:rPr>
                        </m:ctrlPr>
                      </m:boxPr>
                      <m:e>
                        <m:argPr>
                          <m:argSz m:val="-1"/>
                        </m:argPr>
                        <m:f>
                          <m:fPr>
                            <m:ctrlPr>
                              <a:rPr lang="en-US" sz="2400" i="1" dirty="0" smtClean="0">
                                <a:solidFill>
                                  <a:schemeClr val="tx1">
                                    <a:lumMod val="65000"/>
                                    <a:lumOff val="35000"/>
                                  </a:schemeClr>
                                </a:solidFill>
                                <a:latin typeface="Cambria Math" panose="02040503050406030204" pitchFamily="18" charset="0"/>
                              </a:rPr>
                            </m:ctrlPr>
                          </m:fPr>
                          <m:num>
                            <m:r>
                              <a:rPr lang="en-US" sz="2400" b="0" i="1" dirty="0" smtClean="0">
                                <a:solidFill>
                                  <a:schemeClr val="tx1">
                                    <a:lumMod val="65000"/>
                                    <a:lumOff val="35000"/>
                                  </a:schemeClr>
                                </a:solidFill>
                                <a:latin typeface="Cambria Math" panose="02040503050406030204" pitchFamily="18" charset="0"/>
                              </a:rPr>
                              <m:t>3</m:t>
                            </m:r>
                          </m:num>
                          <m:den>
                            <m:r>
                              <a:rPr lang="en-US" sz="2400" b="0" i="1" dirty="0" smtClean="0">
                                <a:solidFill>
                                  <a:schemeClr val="tx1">
                                    <a:lumMod val="65000"/>
                                    <a:lumOff val="35000"/>
                                  </a:schemeClr>
                                </a:solidFill>
                                <a:latin typeface="Cambria Math" panose="02040503050406030204" pitchFamily="18" charset="0"/>
                              </a:rPr>
                              <m:t>2</m:t>
                            </m:r>
                          </m:den>
                        </m:f>
                      </m:e>
                    </m:box>
                  </m:oMath>
                </a14:m>
                <a:r>
                  <a:rPr lang="en-US" sz="2400" dirty="0">
                    <a:solidFill>
                      <a:schemeClr val="tx1">
                        <a:lumMod val="65000"/>
                        <a:lumOff val="35000"/>
                      </a:schemeClr>
                    </a:solidFill>
                  </a:rPr>
                  <a:t>KT</a:t>
                </a:r>
              </a:p>
              <a:p>
                <a:pPr marL="0" indent="0">
                  <a:buNone/>
                </a:pPr>
                <a:r>
                  <a:rPr lang="en-US" sz="2400" dirty="0">
                    <a:solidFill>
                      <a:schemeClr val="tx1">
                        <a:lumMod val="65000"/>
                        <a:lumOff val="35000"/>
                      </a:schemeClr>
                    </a:solidFill>
                  </a:rPr>
                  <a:t>Average kinetic energy is same for all the gas and proportional to the temperature.</a:t>
                </a:r>
              </a:p>
              <a:p>
                <a:pPr marL="0" indent="0">
                  <a:buNone/>
                </a:pPr>
                <a:r>
                  <a:rPr lang="en-US" sz="2400" b="1" dirty="0">
                    <a:solidFill>
                      <a:srgbClr val="FF0000"/>
                    </a:solidFill>
                  </a:rPr>
                  <a:t>Molecular velocity:</a:t>
                </a:r>
              </a:p>
              <a:p>
                <a:pPr marL="0" indent="0">
                  <a:buNone/>
                </a:pPr>
                <a:r>
                  <a:rPr lang="en-US" sz="2400" dirty="0">
                    <a:solidFill>
                      <a:schemeClr val="tx1">
                        <a:lumMod val="65000"/>
                        <a:lumOff val="35000"/>
                      </a:schemeClr>
                    </a:solidFill>
                  </a:rPr>
                  <a:t>	 </a:t>
                </a:r>
                <a14:m>
                  <m:oMath xmlns:m="http://schemas.openxmlformats.org/officeDocument/2006/math">
                    <m:box>
                      <m:boxPr>
                        <m:ctrlPr>
                          <a:rPr lang="en-US" sz="2400" i="1" smtClean="0">
                            <a:solidFill>
                              <a:schemeClr val="tx1">
                                <a:lumMod val="65000"/>
                                <a:lumOff val="35000"/>
                              </a:schemeClr>
                            </a:solidFill>
                            <a:latin typeface="Cambria Math" panose="02040503050406030204" pitchFamily="18" charset="0"/>
                          </a:rPr>
                        </m:ctrlPr>
                      </m:boxPr>
                      <m:e>
                        <m:argPr>
                          <m:argSz m:val="-1"/>
                        </m:argPr>
                        <m:f>
                          <m:fPr>
                            <m:ctrlPr>
                              <a:rPr lang="en-US" sz="240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1</m:t>
                            </m:r>
                          </m:num>
                          <m:den>
                            <m:r>
                              <a:rPr lang="en-US" sz="2400" b="0" i="1" smtClean="0">
                                <a:solidFill>
                                  <a:schemeClr val="tx1">
                                    <a:lumMod val="65000"/>
                                    <a:lumOff val="35000"/>
                                  </a:schemeClr>
                                </a:solidFill>
                                <a:latin typeface="Cambria Math" panose="02040503050406030204" pitchFamily="18" charset="0"/>
                              </a:rPr>
                              <m:t>2</m:t>
                            </m:r>
                          </m:den>
                        </m:f>
                      </m:e>
                    </m:box>
                  </m:oMath>
                </a14:m>
                <a:r>
                  <a:rPr lang="en-US" sz="2400" dirty="0">
                    <a:solidFill>
                      <a:schemeClr val="tx1">
                        <a:lumMod val="65000"/>
                        <a:lumOff val="35000"/>
                      </a:schemeClr>
                    </a:solidFill>
                  </a:rPr>
                  <a:t>m(</a:t>
                </a:r>
                <a14:m>
                  <m:oMath xmlns:m="http://schemas.openxmlformats.org/officeDocument/2006/math">
                    <m:sSubSup>
                      <m:sSubSupPr>
                        <m:ctrlPr>
                          <a:rPr lang="en-US" sz="2400" i="1" dirty="0" smtClean="0">
                            <a:solidFill>
                              <a:schemeClr val="tx1">
                                <a:lumMod val="65000"/>
                                <a:lumOff val="35000"/>
                              </a:schemeClr>
                            </a:solidFill>
                            <a:latin typeface="Cambria Math" panose="02040503050406030204" pitchFamily="18" charset="0"/>
                          </a:rPr>
                        </m:ctrlPr>
                      </m:sSubSupPr>
                      <m:e>
                        <m:r>
                          <a:rPr lang="en-US" sz="2400" b="0" i="1" dirty="0" smtClean="0">
                            <a:solidFill>
                              <a:schemeClr val="tx1">
                                <a:lumMod val="65000"/>
                                <a:lumOff val="35000"/>
                              </a:schemeClr>
                            </a:solidFill>
                            <a:latin typeface="Cambria Math" panose="02040503050406030204" pitchFamily="18" charset="0"/>
                          </a:rPr>
                          <m:t>𝑣</m:t>
                        </m:r>
                      </m:e>
                      <m:sub>
                        <m:r>
                          <a:rPr lang="en-US" sz="2400" b="0" i="1" dirty="0" smtClean="0">
                            <a:solidFill>
                              <a:schemeClr val="tx1">
                                <a:lumMod val="65000"/>
                                <a:lumOff val="35000"/>
                              </a:schemeClr>
                            </a:solidFill>
                            <a:latin typeface="Cambria Math" panose="02040503050406030204" pitchFamily="18" charset="0"/>
                          </a:rPr>
                          <m:t>1</m:t>
                        </m:r>
                      </m:sub>
                      <m:sup>
                        <m:r>
                          <a:rPr lang="en-US" sz="2400" b="0" i="1" dirty="0" smtClean="0">
                            <a:solidFill>
                              <a:schemeClr val="tx1">
                                <a:lumMod val="65000"/>
                                <a:lumOff val="35000"/>
                              </a:schemeClr>
                            </a:solidFill>
                            <a:latin typeface="Cambria Math" panose="02040503050406030204" pitchFamily="18" charset="0"/>
                          </a:rPr>
                          <m:t>2</m:t>
                        </m:r>
                      </m:sup>
                    </m:sSubSup>
                  </m:oMath>
                </a14:m>
                <a:r>
                  <a:rPr lang="en-US" sz="2400" dirty="0">
                    <a:solidFill>
                      <a:schemeClr val="tx1">
                        <a:lumMod val="65000"/>
                        <a:lumOff val="35000"/>
                      </a:schemeClr>
                    </a:solidFill>
                  </a:rPr>
                  <a:t>+</a:t>
                </a:r>
                <a14:m>
                  <m:oMath xmlns:m="http://schemas.openxmlformats.org/officeDocument/2006/math">
                    <m:sSubSup>
                      <m:sSubSupPr>
                        <m:ctrlPr>
                          <a:rPr lang="en-US" sz="2400" i="1" dirty="0" smtClean="0">
                            <a:solidFill>
                              <a:schemeClr val="tx1">
                                <a:lumMod val="65000"/>
                                <a:lumOff val="35000"/>
                              </a:schemeClr>
                            </a:solidFill>
                            <a:latin typeface="Cambria Math" panose="02040503050406030204" pitchFamily="18" charset="0"/>
                          </a:rPr>
                        </m:ctrlPr>
                      </m:sSubSupPr>
                      <m:e>
                        <m:r>
                          <a:rPr lang="en-US" sz="2400" b="0" i="1" dirty="0" smtClean="0">
                            <a:solidFill>
                              <a:schemeClr val="tx1">
                                <a:lumMod val="65000"/>
                                <a:lumOff val="35000"/>
                              </a:schemeClr>
                            </a:solidFill>
                            <a:latin typeface="Cambria Math" panose="02040503050406030204" pitchFamily="18" charset="0"/>
                          </a:rPr>
                          <m:t>𝑣</m:t>
                        </m:r>
                      </m:e>
                      <m:sub>
                        <m:r>
                          <a:rPr lang="en-US" sz="2400" b="0" i="1" dirty="0" smtClean="0">
                            <a:solidFill>
                              <a:schemeClr val="tx1">
                                <a:lumMod val="65000"/>
                                <a:lumOff val="35000"/>
                              </a:schemeClr>
                            </a:solidFill>
                            <a:latin typeface="Cambria Math" panose="02040503050406030204" pitchFamily="18" charset="0"/>
                          </a:rPr>
                          <m:t>2</m:t>
                        </m:r>
                      </m:sub>
                      <m:sup>
                        <m:r>
                          <a:rPr lang="en-US" sz="2400" b="0" i="1" dirty="0" smtClean="0">
                            <a:solidFill>
                              <a:schemeClr val="tx1">
                                <a:lumMod val="65000"/>
                                <a:lumOff val="35000"/>
                              </a:schemeClr>
                            </a:solidFill>
                            <a:latin typeface="Cambria Math" panose="02040503050406030204" pitchFamily="18" charset="0"/>
                          </a:rPr>
                          <m:t>2</m:t>
                        </m:r>
                      </m:sup>
                    </m:sSubSup>
                  </m:oMath>
                </a14:m>
                <a:r>
                  <a:rPr lang="en-US" sz="2400" dirty="0">
                    <a:solidFill>
                      <a:schemeClr val="tx1">
                        <a:lumMod val="65000"/>
                        <a:lumOff val="35000"/>
                      </a:schemeClr>
                    </a:solidFill>
                  </a:rPr>
                  <a:t>) is same before and after the collision.</a:t>
                </a:r>
              </a:p>
              <a:p>
                <a:pPr marL="0" indent="0">
                  <a:buNone/>
                </a:pPr>
                <a:r>
                  <a:rPr lang="en-US" sz="2400" dirty="0">
                    <a:solidFill>
                      <a:schemeClr val="tx1">
                        <a:lumMod val="65000"/>
                        <a:lumOff val="35000"/>
                      </a:schemeClr>
                    </a:solidFill>
                  </a:rPr>
                  <a:t>Maxwell Boltzmann expressed the distribution of velocity</a:t>
                </a:r>
              </a:p>
              <a:p>
                <a:pPr marL="0" indent="0">
                  <a:buNone/>
                </a:pPr>
                <a:r>
                  <a:rPr lang="en-US" sz="2400" dirty="0">
                    <a:solidFill>
                      <a:schemeClr val="tx1">
                        <a:lumMod val="65000"/>
                        <a:lumOff val="35000"/>
                      </a:schemeClr>
                    </a:solidFill>
                  </a:rPr>
                  <a:t>	</a:t>
                </a:r>
                <a14:m>
                  <m:oMath xmlns:m="http://schemas.openxmlformats.org/officeDocument/2006/math">
                    <m:f>
                      <m:fPr>
                        <m:ctrlPr>
                          <a:rPr lang="en-US" sz="240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1</m:t>
                        </m:r>
                      </m:num>
                      <m:den>
                        <m:r>
                          <a:rPr lang="en-US" sz="2400" b="0" i="1" smtClean="0">
                            <a:solidFill>
                              <a:schemeClr val="tx1">
                                <a:lumMod val="65000"/>
                                <a:lumOff val="35000"/>
                              </a:schemeClr>
                            </a:solidFill>
                            <a:latin typeface="Cambria Math" panose="02040503050406030204" pitchFamily="18" charset="0"/>
                          </a:rPr>
                          <m:t>𝑛</m:t>
                        </m:r>
                      </m:den>
                    </m:f>
                  </m:oMath>
                </a14:m>
                <a:r>
                  <a:rPr lang="en-US" sz="2400" dirty="0">
                    <a:solidFill>
                      <a:schemeClr val="tx1">
                        <a:lumMod val="65000"/>
                        <a:lumOff val="35000"/>
                      </a:schemeClr>
                    </a:solidFill>
                  </a:rPr>
                  <a:t> </a:t>
                </a:r>
                <a14:m>
                  <m:oMath xmlns:m="http://schemas.openxmlformats.org/officeDocument/2006/math">
                    <m:f>
                      <m:fPr>
                        <m:ctrlPr>
                          <a:rPr lang="en-US" sz="2400" i="1" dirty="0" smtClean="0">
                            <a:solidFill>
                              <a:schemeClr val="tx1">
                                <a:lumMod val="65000"/>
                                <a:lumOff val="35000"/>
                              </a:schemeClr>
                            </a:solidFill>
                            <a:latin typeface="Cambria Math" panose="02040503050406030204" pitchFamily="18" charset="0"/>
                          </a:rPr>
                        </m:ctrlPr>
                      </m:fPr>
                      <m:num>
                        <m:r>
                          <a:rPr lang="en-US" sz="2400" i="1" dirty="0" smtClean="0">
                            <a:solidFill>
                              <a:schemeClr val="tx1">
                                <a:lumMod val="65000"/>
                                <a:lumOff val="35000"/>
                              </a:schemeClr>
                            </a:solidFill>
                            <a:latin typeface="Cambria Math" panose="02040503050406030204" pitchFamily="18" charset="0"/>
                          </a:rPr>
                          <m:t>𝑑</m:t>
                        </m:r>
                        <m:r>
                          <a:rPr lang="en-US" sz="2400" b="0" i="1" dirty="0" smtClean="0">
                            <a:solidFill>
                              <a:schemeClr val="tx1">
                                <a:lumMod val="65000"/>
                                <a:lumOff val="35000"/>
                              </a:schemeClr>
                            </a:solidFill>
                            <a:latin typeface="Cambria Math" panose="02040503050406030204" pitchFamily="18" charset="0"/>
                          </a:rPr>
                          <m:t>𝑛</m:t>
                        </m:r>
                      </m:num>
                      <m:den>
                        <m:r>
                          <a:rPr lang="en-US" sz="2400" i="1" dirty="0" smtClean="0">
                            <a:solidFill>
                              <a:schemeClr val="tx1">
                                <a:lumMod val="65000"/>
                                <a:lumOff val="35000"/>
                              </a:schemeClr>
                            </a:solidFill>
                            <a:latin typeface="Cambria Math" panose="02040503050406030204" pitchFamily="18" charset="0"/>
                          </a:rPr>
                          <m:t>𝑑</m:t>
                        </m:r>
                        <m:r>
                          <a:rPr lang="en-US" sz="2400" b="0" i="1" dirty="0" smtClean="0">
                            <a:solidFill>
                              <a:schemeClr val="tx1">
                                <a:lumMod val="65000"/>
                                <a:lumOff val="35000"/>
                              </a:schemeClr>
                            </a:solidFill>
                            <a:latin typeface="Cambria Math" panose="02040503050406030204" pitchFamily="18" charset="0"/>
                          </a:rPr>
                          <m:t>𝑣</m:t>
                        </m:r>
                      </m:den>
                    </m:f>
                  </m:oMath>
                </a14:m>
                <a:r>
                  <a:rPr lang="en-US" sz="2400" dirty="0">
                    <a:solidFill>
                      <a:schemeClr val="tx1">
                        <a:lumMod val="65000"/>
                        <a:lumOff val="35000"/>
                      </a:schemeClr>
                    </a:solidFill>
                  </a:rPr>
                  <a:t> =</a:t>
                </a:r>
                <a14:m>
                  <m:oMath xmlns:m="http://schemas.openxmlformats.org/officeDocument/2006/math">
                    <m:sSub>
                      <m:sSubPr>
                        <m:ctrlPr>
                          <a:rPr lang="en-US" sz="2400" i="1" dirty="0" smtClean="0">
                            <a:solidFill>
                              <a:schemeClr val="tx1">
                                <a:lumMod val="65000"/>
                                <a:lumOff val="35000"/>
                              </a:schemeClr>
                            </a:solidFill>
                            <a:latin typeface="Cambria Math" panose="02040503050406030204" pitchFamily="18" charset="0"/>
                          </a:rPr>
                        </m:ctrlPr>
                      </m:sSubPr>
                      <m:e>
                        <m:r>
                          <a:rPr lang="en-US" sz="2400" b="0" i="1" dirty="0" smtClean="0">
                            <a:solidFill>
                              <a:schemeClr val="tx1">
                                <a:lumMod val="65000"/>
                                <a:lumOff val="35000"/>
                              </a:schemeClr>
                            </a:solidFill>
                            <a:latin typeface="Cambria Math" panose="02040503050406030204" pitchFamily="18" charset="0"/>
                          </a:rPr>
                          <m:t>𝑓</m:t>
                        </m:r>
                      </m:e>
                      <m:sub>
                        <m:r>
                          <a:rPr lang="en-US" sz="2400" b="0" i="1" dirty="0" smtClean="0">
                            <a:solidFill>
                              <a:schemeClr val="tx1">
                                <a:lumMod val="65000"/>
                                <a:lumOff val="35000"/>
                              </a:schemeClr>
                            </a:solidFill>
                            <a:latin typeface="Cambria Math" panose="02040503050406030204" pitchFamily="18" charset="0"/>
                          </a:rPr>
                          <m:t>𝑣</m:t>
                        </m:r>
                      </m:sub>
                    </m:sSub>
                  </m:oMath>
                </a14:m>
                <a:r>
                  <a:rPr lang="en-US" sz="2400" dirty="0">
                    <a:solidFill>
                      <a:schemeClr val="tx1">
                        <a:lumMod val="65000"/>
                        <a:lumOff val="35000"/>
                      </a:schemeClr>
                    </a:solidFill>
                  </a:rPr>
                  <a:t> =</a:t>
                </a:r>
                <a14:m>
                  <m:oMath xmlns:m="http://schemas.openxmlformats.org/officeDocument/2006/math">
                    <m:box>
                      <m:boxPr>
                        <m:ctrlPr>
                          <a:rPr lang="en-US" sz="2400" i="1" dirty="0" smtClean="0">
                            <a:solidFill>
                              <a:schemeClr val="tx1">
                                <a:lumMod val="65000"/>
                                <a:lumOff val="35000"/>
                              </a:schemeClr>
                            </a:solidFill>
                            <a:latin typeface="Cambria Math" panose="02040503050406030204" pitchFamily="18" charset="0"/>
                          </a:rPr>
                        </m:ctrlPr>
                      </m:boxPr>
                      <m:e>
                        <m:argPr>
                          <m:argSz m:val="-1"/>
                        </m:argPr>
                        <m:f>
                          <m:fPr>
                            <m:ctrlPr>
                              <a:rPr lang="en-US" sz="2400" i="1" dirty="0" smtClean="0">
                                <a:solidFill>
                                  <a:schemeClr val="tx1">
                                    <a:lumMod val="65000"/>
                                    <a:lumOff val="35000"/>
                                  </a:schemeClr>
                                </a:solidFill>
                                <a:latin typeface="Cambria Math" panose="02040503050406030204" pitchFamily="18" charset="0"/>
                              </a:rPr>
                            </m:ctrlPr>
                          </m:fPr>
                          <m:num>
                            <m:r>
                              <a:rPr lang="en-US" sz="2400" b="0" i="1" dirty="0" smtClean="0">
                                <a:solidFill>
                                  <a:schemeClr val="tx1">
                                    <a:lumMod val="65000"/>
                                    <a:lumOff val="35000"/>
                                  </a:schemeClr>
                                </a:solidFill>
                                <a:latin typeface="Cambria Math" panose="02040503050406030204" pitchFamily="18" charset="0"/>
                              </a:rPr>
                              <m:t>4</m:t>
                            </m:r>
                          </m:num>
                          <m:den>
                            <m:rad>
                              <m:radPr>
                                <m:degHide m:val="on"/>
                                <m:ctrlPr>
                                  <a:rPr lang="en-US" sz="2400" i="1" dirty="0">
                                    <a:solidFill>
                                      <a:schemeClr val="tx1">
                                        <a:lumMod val="65000"/>
                                        <a:lumOff val="35000"/>
                                      </a:schemeClr>
                                    </a:solidFill>
                                    <a:latin typeface="Cambria Math" panose="02040503050406030204" pitchFamily="18" charset="0"/>
                                  </a:rPr>
                                </m:ctrlPr>
                              </m:radPr>
                              <m:deg/>
                              <m:e>
                                <m:r>
                                  <m:rPr>
                                    <m:sty m:val="p"/>
                                  </m:rPr>
                                  <a:rPr lang="el-GR" sz="2400" i="1" dirty="0">
                                    <a:solidFill>
                                      <a:schemeClr val="tx1">
                                        <a:lumMod val="65000"/>
                                        <a:lumOff val="35000"/>
                                      </a:schemeClr>
                                    </a:solidFill>
                                    <a:latin typeface="Cambria Math" panose="02040503050406030204" pitchFamily="18" charset="0"/>
                                  </a:rPr>
                                  <m:t>π</m:t>
                                </m:r>
                              </m:e>
                            </m:rad>
                          </m:den>
                        </m:f>
                      </m:e>
                    </m:box>
                    <m:r>
                      <a:rPr lang="en-US" sz="2400" b="0" i="1" dirty="0" smtClean="0">
                        <a:solidFill>
                          <a:schemeClr val="tx1">
                            <a:lumMod val="65000"/>
                            <a:lumOff val="35000"/>
                          </a:schemeClr>
                        </a:solidFill>
                        <a:latin typeface="Cambria Math" panose="02040503050406030204" pitchFamily="18" charset="0"/>
                      </a:rPr>
                      <m:t> </m:t>
                    </m:r>
                    <m:sSup>
                      <m:sSupPr>
                        <m:ctrlPr>
                          <a:rPr lang="en-US" sz="2400" i="1" dirty="0" smtClean="0">
                            <a:solidFill>
                              <a:schemeClr val="tx1">
                                <a:lumMod val="65000"/>
                                <a:lumOff val="35000"/>
                              </a:schemeClr>
                            </a:solidFill>
                            <a:latin typeface="Cambria Math" panose="02040503050406030204" pitchFamily="18" charset="0"/>
                          </a:rPr>
                        </m:ctrlPr>
                      </m:sSupPr>
                      <m:e>
                        <m:r>
                          <a:rPr lang="en-US" sz="2400" i="1" dirty="0">
                            <a:solidFill>
                              <a:schemeClr val="tx1">
                                <a:lumMod val="65000"/>
                                <a:lumOff val="35000"/>
                              </a:schemeClr>
                            </a:solidFill>
                            <a:latin typeface="Cambria Math" panose="02040503050406030204" pitchFamily="18" charset="0"/>
                          </a:rPr>
                          <m:t>(</m:t>
                        </m:r>
                        <m:box>
                          <m:boxPr>
                            <m:ctrlPr>
                              <a:rPr lang="en-US" sz="2400" i="1" dirty="0">
                                <a:solidFill>
                                  <a:schemeClr val="tx1">
                                    <a:lumMod val="65000"/>
                                    <a:lumOff val="35000"/>
                                  </a:schemeClr>
                                </a:solidFill>
                                <a:latin typeface="Cambria Math" panose="02040503050406030204" pitchFamily="18" charset="0"/>
                              </a:rPr>
                            </m:ctrlPr>
                          </m:boxPr>
                          <m:e>
                            <m:argPr>
                              <m:argSz m:val="-1"/>
                            </m:argPr>
                            <m:f>
                              <m:fPr>
                                <m:ctrlPr>
                                  <a:rPr lang="en-US" sz="2400" i="1" dirty="0">
                                    <a:solidFill>
                                      <a:schemeClr val="tx1">
                                        <a:lumMod val="65000"/>
                                        <a:lumOff val="35000"/>
                                      </a:schemeClr>
                                    </a:solidFill>
                                    <a:latin typeface="Cambria Math" panose="02040503050406030204" pitchFamily="18" charset="0"/>
                                  </a:rPr>
                                </m:ctrlPr>
                              </m:fPr>
                              <m:num>
                                <m:r>
                                  <a:rPr lang="en-US" sz="2400" i="1" dirty="0">
                                    <a:solidFill>
                                      <a:schemeClr val="tx1">
                                        <a:lumMod val="65000"/>
                                        <a:lumOff val="35000"/>
                                      </a:schemeClr>
                                    </a:solidFill>
                                    <a:latin typeface="Cambria Math" panose="02040503050406030204" pitchFamily="18" charset="0"/>
                                  </a:rPr>
                                  <m:t>𝑚</m:t>
                                </m:r>
                              </m:num>
                              <m:den>
                                <m:r>
                                  <a:rPr lang="en-US" sz="2400" i="1" dirty="0">
                                    <a:solidFill>
                                      <a:schemeClr val="tx1">
                                        <a:lumMod val="65000"/>
                                        <a:lumOff val="35000"/>
                                      </a:schemeClr>
                                    </a:solidFill>
                                    <a:latin typeface="Cambria Math" panose="02040503050406030204" pitchFamily="18" charset="0"/>
                                  </a:rPr>
                                  <m:t>2</m:t>
                                </m:r>
                                <m:r>
                                  <a:rPr lang="en-US" sz="2400" i="1" dirty="0">
                                    <a:solidFill>
                                      <a:schemeClr val="tx1">
                                        <a:lumMod val="65000"/>
                                        <a:lumOff val="35000"/>
                                      </a:schemeClr>
                                    </a:solidFill>
                                    <a:latin typeface="Cambria Math" panose="02040503050406030204" pitchFamily="18" charset="0"/>
                                  </a:rPr>
                                  <m:t>𝐾𝑇</m:t>
                                </m:r>
                              </m:den>
                            </m:f>
                          </m:e>
                        </m:box>
                        <m:r>
                          <m:rPr>
                            <m:nor/>
                          </m:rPr>
                          <a:rPr lang="en-US" sz="2400" dirty="0">
                            <a:solidFill>
                              <a:schemeClr val="tx1">
                                <a:lumMod val="65000"/>
                                <a:lumOff val="35000"/>
                              </a:schemeClr>
                            </a:solidFill>
                          </a:rPr>
                          <m:t>)</m:t>
                        </m:r>
                      </m:e>
                      <m:sup>
                        <m:r>
                          <a:rPr lang="en-US" sz="2400" b="0" i="1" dirty="0" smtClean="0">
                            <a:solidFill>
                              <a:schemeClr val="tx1">
                                <a:lumMod val="65000"/>
                                <a:lumOff val="35000"/>
                              </a:schemeClr>
                            </a:solidFill>
                            <a:latin typeface="Cambria Math" panose="02040503050406030204" pitchFamily="18" charset="0"/>
                          </a:rPr>
                          <m:t>3/2</m:t>
                        </m:r>
                      </m:sup>
                    </m:sSup>
                  </m:oMath>
                </a14:m>
                <a:r>
                  <a:rPr lang="en-US" sz="2400" dirty="0">
                    <a:solidFill>
                      <a:schemeClr val="tx1">
                        <a:lumMod val="65000"/>
                        <a:lumOff val="35000"/>
                      </a:schemeClr>
                    </a:solidFill>
                  </a:rPr>
                  <a:t> </a:t>
                </a:r>
                <a14:m>
                  <m:oMath xmlns:m="http://schemas.openxmlformats.org/officeDocument/2006/math">
                    <m:sSup>
                      <m:sSupPr>
                        <m:ctrlPr>
                          <a:rPr lang="en-US" sz="2400" i="1" dirty="0" smtClean="0">
                            <a:solidFill>
                              <a:schemeClr val="tx1">
                                <a:lumMod val="65000"/>
                                <a:lumOff val="35000"/>
                              </a:schemeClr>
                            </a:solidFill>
                            <a:latin typeface="Cambria Math" panose="02040503050406030204" pitchFamily="18" charset="0"/>
                          </a:rPr>
                        </m:ctrlPr>
                      </m:sSupPr>
                      <m:e>
                        <m:r>
                          <a:rPr lang="en-US" sz="2400" b="0" i="1" dirty="0" smtClean="0">
                            <a:solidFill>
                              <a:schemeClr val="tx1">
                                <a:lumMod val="65000"/>
                                <a:lumOff val="35000"/>
                              </a:schemeClr>
                            </a:solidFill>
                            <a:latin typeface="Cambria Math" panose="02040503050406030204" pitchFamily="18" charset="0"/>
                          </a:rPr>
                          <m:t>𝑣</m:t>
                        </m:r>
                      </m:e>
                      <m:sup>
                        <m:r>
                          <a:rPr lang="en-US" sz="2400" b="0" i="1" dirty="0" smtClean="0">
                            <a:solidFill>
                              <a:schemeClr val="tx1">
                                <a:lumMod val="65000"/>
                                <a:lumOff val="35000"/>
                              </a:schemeClr>
                            </a:solidFill>
                            <a:latin typeface="Cambria Math" panose="02040503050406030204" pitchFamily="18" charset="0"/>
                          </a:rPr>
                          <m:t>2</m:t>
                        </m:r>
                      </m:sup>
                    </m:sSup>
                  </m:oMath>
                </a14:m>
                <a:r>
                  <a:rPr lang="en-US" sz="2400" dirty="0">
                    <a:solidFill>
                      <a:schemeClr val="tx1">
                        <a:lumMod val="65000"/>
                        <a:lumOff val="35000"/>
                      </a:schemeClr>
                    </a:solidFill>
                  </a:rPr>
                  <a:t> exp(</a:t>
                </a:r>
                <a14:m>
                  <m:oMath xmlns:m="http://schemas.openxmlformats.org/officeDocument/2006/math">
                    <m:box>
                      <m:boxPr>
                        <m:ctrlPr>
                          <a:rPr lang="en-US" sz="2400" i="1" dirty="0" smtClean="0">
                            <a:solidFill>
                              <a:schemeClr val="tx1">
                                <a:lumMod val="65000"/>
                                <a:lumOff val="35000"/>
                              </a:schemeClr>
                            </a:solidFill>
                            <a:latin typeface="Cambria Math" panose="02040503050406030204" pitchFamily="18" charset="0"/>
                          </a:rPr>
                        </m:ctrlPr>
                      </m:boxPr>
                      <m:e>
                        <m:argPr>
                          <m:argSz m:val="-1"/>
                        </m:argPr>
                        <m:f>
                          <m:fPr>
                            <m:ctrlPr>
                              <a:rPr lang="en-US" sz="2400" i="1" dirty="0" smtClean="0">
                                <a:solidFill>
                                  <a:schemeClr val="tx1">
                                    <a:lumMod val="65000"/>
                                    <a:lumOff val="35000"/>
                                  </a:schemeClr>
                                </a:solidFill>
                                <a:latin typeface="Cambria Math" panose="02040503050406030204" pitchFamily="18" charset="0"/>
                              </a:rPr>
                            </m:ctrlPr>
                          </m:fPr>
                          <m:num>
                            <m:r>
                              <a:rPr lang="en-US" sz="2400" b="0" i="1" dirty="0" smtClean="0">
                                <a:solidFill>
                                  <a:schemeClr val="tx1">
                                    <a:lumMod val="65000"/>
                                    <a:lumOff val="35000"/>
                                  </a:schemeClr>
                                </a:solidFill>
                                <a:latin typeface="Cambria Math" panose="02040503050406030204" pitchFamily="18" charset="0"/>
                              </a:rPr>
                              <m:t>−</m:t>
                            </m:r>
                            <m:r>
                              <a:rPr lang="en-US" sz="2400" b="0" i="1" dirty="0" smtClean="0">
                                <a:solidFill>
                                  <a:schemeClr val="tx1">
                                    <a:lumMod val="65000"/>
                                    <a:lumOff val="35000"/>
                                  </a:schemeClr>
                                </a:solidFill>
                                <a:latin typeface="Cambria Math" panose="02040503050406030204" pitchFamily="18" charset="0"/>
                              </a:rPr>
                              <m:t>𝑚</m:t>
                            </m:r>
                            <m:sSup>
                              <m:sSupPr>
                                <m:ctrlPr>
                                  <a:rPr lang="en-US" sz="2400" i="1" dirty="0">
                                    <a:solidFill>
                                      <a:schemeClr val="tx1">
                                        <a:lumMod val="65000"/>
                                        <a:lumOff val="35000"/>
                                      </a:schemeClr>
                                    </a:solidFill>
                                    <a:latin typeface="Cambria Math" panose="02040503050406030204" pitchFamily="18" charset="0"/>
                                  </a:rPr>
                                </m:ctrlPr>
                              </m:sSupPr>
                              <m:e>
                                <m:r>
                                  <a:rPr lang="en-US" sz="2400" i="1" dirty="0">
                                    <a:solidFill>
                                      <a:schemeClr val="tx1">
                                        <a:lumMod val="65000"/>
                                        <a:lumOff val="35000"/>
                                      </a:schemeClr>
                                    </a:solidFill>
                                    <a:latin typeface="Cambria Math" panose="02040503050406030204" pitchFamily="18" charset="0"/>
                                  </a:rPr>
                                  <m:t>𝑣</m:t>
                                </m:r>
                              </m:e>
                              <m:sup>
                                <m:r>
                                  <a:rPr lang="en-US" sz="2400" i="1" dirty="0">
                                    <a:solidFill>
                                      <a:schemeClr val="tx1">
                                        <a:lumMod val="65000"/>
                                        <a:lumOff val="35000"/>
                                      </a:schemeClr>
                                    </a:solidFill>
                                    <a:latin typeface="Cambria Math" panose="02040503050406030204" pitchFamily="18" charset="0"/>
                                  </a:rPr>
                                  <m:t>2</m:t>
                                </m:r>
                              </m:sup>
                            </m:sSup>
                          </m:num>
                          <m:den>
                            <m:r>
                              <a:rPr lang="en-US" sz="2400" b="0" i="1" dirty="0" smtClean="0">
                                <a:solidFill>
                                  <a:schemeClr val="tx1">
                                    <a:lumMod val="65000"/>
                                    <a:lumOff val="35000"/>
                                  </a:schemeClr>
                                </a:solidFill>
                                <a:latin typeface="Cambria Math" panose="02040503050406030204" pitchFamily="18" charset="0"/>
                              </a:rPr>
                              <m:t>2</m:t>
                            </m:r>
                            <m:r>
                              <a:rPr lang="en-US" sz="2400" b="0" i="1" dirty="0" smtClean="0">
                                <a:solidFill>
                                  <a:schemeClr val="tx1">
                                    <a:lumMod val="65000"/>
                                    <a:lumOff val="35000"/>
                                  </a:schemeClr>
                                </a:solidFill>
                                <a:latin typeface="Cambria Math" panose="02040503050406030204" pitchFamily="18" charset="0"/>
                              </a:rPr>
                              <m:t>𝐾𝑇</m:t>
                            </m:r>
                          </m:den>
                        </m:f>
                      </m:e>
                    </m:box>
                  </m:oMath>
                </a14:m>
                <a:r>
                  <a:rPr lang="en-US" sz="2400" dirty="0">
                    <a:solidFill>
                      <a:schemeClr val="tx1">
                        <a:lumMod val="65000"/>
                        <a:lumOff val="35000"/>
                      </a:schemeClr>
                    </a:solidFill>
                  </a:rPr>
                  <a:t>)</a:t>
                </a:r>
              </a:p>
              <a:p>
                <a:pPr marL="0" indent="0">
                  <a:buNone/>
                </a:pPr>
                <a14:m>
                  <m:oMath xmlns:m="http://schemas.openxmlformats.org/officeDocument/2006/math">
                    <m:sSub>
                      <m:sSubPr>
                        <m:ctrlPr>
                          <a:rPr lang="en-US" sz="2400" i="1" smtClean="0">
                            <a:solidFill>
                              <a:schemeClr val="tx1">
                                <a:lumMod val="65000"/>
                                <a:lumOff val="35000"/>
                              </a:schemeClr>
                            </a:solidFill>
                            <a:latin typeface="Cambria Math" panose="02040503050406030204" pitchFamily="18" charset="0"/>
                          </a:rPr>
                        </m:ctrlPr>
                      </m:sSubPr>
                      <m:e>
                        <m:r>
                          <a:rPr lang="en-US" sz="2400" b="0" i="1" smtClean="0">
                            <a:solidFill>
                              <a:schemeClr val="tx1">
                                <a:lumMod val="65000"/>
                                <a:lumOff val="35000"/>
                              </a:schemeClr>
                            </a:solidFill>
                            <a:latin typeface="Cambria Math" panose="02040503050406030204" pitchFamily="18" charset="0"/>
                          </a:rPr>
                          <m:t>𝑓</m:t>
                        </m:r>
                      </m:e>
                      <m:sub>
                        <m:r>
                          <a:rPr lang="en-US" sz="2400" b="0" i="1" smtClean="0">
                            <a:solidFill>
                              <a:schemeClr val="tx1">
                                <a:lumMod val="65000"/>
                                <a:lumOff val="35000"/>
                              </a:schemeClr>
                            </a:solidFill>
                            <a:latin typeface="Cambria Math" panose="02040503050406030204" pitchFamily="18" charset="0"/>
                          </a:rPr>
                          <m:t>𝑣</m:t>
                        </m:r>
                      </m:sub>
                    </m:sSub>
                    <m:r>
                      <m:rPr>
                        <m:sty m:val="p"/>
                      </m:rPr>
                      <a:rPr lang="en-US" sz="2400" b="0" i="0" smtClean="0">
                        <a:solidFill>
                          <a:schemeClr val="tx1">
                            <a:lumMod val="65000"/>
                            <a:lumOff val="35000"/>
                          </a:schemeClr>
                        </a:solidFill>
                        <a:latin typeface="Cambria Math" panose="02040503050406030204" pitchFamily="18" charset="0"/>
                      </a:rPr>
                      <m:t>is</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the</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fractional</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number</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of</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molecules</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in</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the</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velocity</m:t>
                    </m:r>
                    <m:r>
                      <a:rPr lang="en-US" sz="2400" b="0" i="0" smtClean="0">
                        <a:solidFill>
                          <a:schemeClr val="tx1">
                            <a:lumMod val="65000"/>
                            <a:lumOff val="35000"/>
                          </a:schemeClr>
                        </a:solidFill>
                        <a:latin typeface="Cambria Math" panose="02040503050406030204" pitchFamily="18" charset="0"/>
                      </a:rPr>
                      <m:t> </m:t>
                    </m:r>
                    <m:r>
                      <m:rPr>
                        <m:sty m:val="p"/>
                      </m:rPr>
                      <a:rPr lang="en-US" sz="2400" b="0" i="0" smtClean="0">
                        <a:solidFill>
                          <a:schemeClr val="tx1">
                            <a:lumMod val="65000"/>
                            <a:lumOff val="35000"/>
                          </a:schemeClr>
                        </a:solidFill>
                        <a:latin typeface="Cambria Math" panose="02040503050406030204" pitchFamily="18" charset="0"/>
                      </a:rPr>
                      <m:t>range</m:t>
                    </m:r>
                  </m:oMath>
                </a14:m>
                <a:r>
                  <a:rPr lang="en-US" sz="2400" dirty="0">
                    <a:solidFill>
                      <a:schemeClr val="tx1">
                        <a:lumMod val="65000"/>
                        <a:lumOff val="35000"/>
                      </a:schemeClr>
                    </a:solidFill>
                  </a:rPr>
                  <a:t> between v and </a:t>
                </a:r>
                <a:r>
                  <a:rPr lang="en-US" sz="2400" dirty="0" err="1">
                    <a:solidFill>
                      <a:schemeClr val="tx1">
                        <a:lumMod val="65000"/>
                        <a:lumOff val="35000"/>
                      </a:schemeClr>
                    </a:solidFill>
                  </a:rPr>
                  <a:t>v+dv</a:t>
                </a:r>
                <a:endParaRPr lang="en-US" sz="2400" dirty="0">
                  <a:solidFill>
                    <a:schemeClr val="tx1">
                      <a:lumMod val="65000"/>
                      <a:lumOff val="35000"/>
                    </a:schemeClr>
                  </a:solidFill>
                </a:endParaRPr>
              </a:p>
              <a:p>
                <a:pPr marL="0" indent="0">
                  <a:buNone/>
                </a:pPr>
                <a14:m>
                  <m:oMath xmlns:m="http://schemas.openxmlformats.org/officeDocument/2006/math">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panose="02040503050406030204" pitchFamily="18" charset="0"/>
                          </a:rPr>
                          <m:t>𝑓</m:t>
                        </m:r>
                      </m:e>
                      <m:sub>
                        <m:r>
                          <a:rPr lang="en-US" sz="2400" i="1">
                            <a:solidFill>
                              <a:schemeClr val="tx1">
                                <a:lumMod val="65000"/>
                                <a:lumOff val="35000"/>
                              </a:schemeClr>
                            </a:solidFill>
                            <a:latin typeface="Cambria Math" panose="02040503050406030204" pitchFamily="18" charset="0"/>
                          </a:rPr>
                          <m:t>𝑣</m:t>
                        </m:r>
                      </m:sub>
                    </m:sSub>
                  </m:oMath>
                </a14:m>
                <a:r>
                  <a:rPr lang="en-US" sz="2400" dirty="0">
                    <a:solidFill>
                      <a:schemeClr val="tx1">
                        <a:lumMod val="65000"/>
                        <a:lumOff val="35000"/>
                      </a:schemeClr>
                    </a:solidFill>
                  </a:rPr>
                  <a:t> =0     for v=0 and  v=</a:t>
                </a:r>
                <a14:m>
                  <m:oMath xmlns:m="http://schemas.openxmlformats.org/officeDocument/2006/math">
                    <m:r>
                      <a:rPr lang="en-US" sz="2400" i="1" smtClean="0">
                        <a:solidFill>
                          <a:schemeClr val="tx1">
                            <a:lumMod val="65000"/>
                            <a:lumOff val="35000"/>
                          </a:schemeClr>
                        </a:solidFill>
                        <a:latin typeface="Cambria Math" panose="02040503050406030204" pitchFamily="18" charset="0"/>
                        <a:ea typeface="Cambria Math" panose="02040503050406030204" pitchFamily="18" charset="0"/>
                      </a:rPr>
                      <m:t>∞</m:t>
                    </m:r>
                  </m:oMath>
                </a14:m>
                <a:r>
                  <a:rPr lang="en-US" sz="2400" dirty="0">
                    <a:solidFill>
                      <a:schemeClr val="tx1">
                        <a:lumMod val="65000"/>
                        <a:lumOff val="35000"/>
                      </a:schemeClr>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0"/>
                <a:ext cx="10972800" cy="7315200"/>
              </a:xfrm>
              <a:blipFill rotWithShape="1">
                <a:blip r:embed="rId2"/>
                <a:stretch>
                  <a:fillRect l="-889" t="-667"/>
                </a:stretch>
              </a:blipFill>
            </p:spPr>
            <p:txBody>
              <a:bodyPr/>
              <a:lstStyle/>
              <a:p>
                <a:r>
                  <a:rPr lang="en-IN">
                    <a:noFill/>
                  </a:rPr>
                  <a:t> </a:t>
                </a:r>
              </a:p>
            </p:txBody>
          </p:sp>
        </mc:Fallback>
      </mc:AlternateContent>
      <p:sp>
        <p:nvSpPr>
          <p:cNvPr id="5" name="Right Arrow 4"/>
          <p:cNvSpPr/>
          <p:nvPr/>
        </p:nvSpPr>
        <p:spPr>
          <a:xfrm>
            <a:off x="4499765" y="1050387"/>
            <a:ext cx="269044"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52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1"/>
              <p:cNvSpPr>
                <a:spLocks noGrp="1"/>
              </p:cNvSpPr>
              <p:nvPr>
                <p:ph idx="1"/>
              </p:nvPr>
            </p:nvSpPr>
            <p:spPr>
              <a:xfrm>
                <a:off x="-2" y="0"/>
                <a:ext cx="10972801" cy="7315200"/>
              </a:xfrm>
            </p:spPr>
            <p:txBody>
              <a:bodyPr>
                <a:noAutofit/>
              </a:bodyPr>
              <a:lstStyle/>
              <a:p>
                <a:pPr marL="0" indent="0">
                  <a:lnSpc>
                    <a:spcPct val="115000"/>
                  </a:lnSpc>
                  <a:spcAft>
                    <a:spcPts val="1000"/>
                  </a:spcAft>
                  <a:buNone/>
                </a:pPr>
                <a14:m>
                  <m:oMath xmlns:m="http://schemas.openxmlformats.org/officeDocument/2006/math">
                    <m:sSub>
                      <m:sSubPr>
                        <m:ctrlPr>
                          <a:rPr lang="en-US" sz="2400" i="1" smtClean="0">
                            <a:latin typeface="Cambria Math" panose="02040503050406030204" pitchFamily="18" charset="0"/>
                            <a:ea typeface="Calibri" panose="020F0502020204030204" pitchFamily="34" charset="0"/>
                            <a:cs typeface="Mangal"/>
                          </a:rPr>
                        </m:ctrlPr>
                      </m:sSubPr>
                      <m:e>
                        <m:r>
                          <a:rPr lang="en-US" sz="2400" i="1">
                            <a:latin typeface="Cambria Math" panose="02040503050406030204" pitchFamily="18" charset="0"/>
                            <a:ea typeface="Calibri" panose="020F0502020204030204" pitchFamily="34" charset="0"/>
                            <a:cs typeface="Mangal"/>
                          </a:rPr>
                          <m:t>𝑣</m:t>
                        </m:r>
                      </m:e>
                      <m:sub>
                        <m:r>
                          <a:rPr lang="en-US" sz="2400" i="1">
                            <a:latin typeface="Cambria Math" panose="02040503050406030204" pitchFamily="18" charset="0"/>
                            <a:ea typeface="Calibri" panose="020F0502020204030204" pitchFamily="34" charset="0"/>
                            <a:cs typeface="Mangal"/>
                          </a:rPr>
                          <m:t>𝑎𝑣</m:t>
                        </m:r>
                      </m:sub>
                    </m:sSub>
                    <m:r>
                      <a:rPr lang="en-US" sz="2400" dirty="0">
                        <a:latin typeface="Cambria Math" panose="02040503050406030204" pitchFamily="18" charset="0"/>
                        <a:ea typeface="Calibri" panose="020F0502020204030204" pitchFamily="34" charset="0"/>
                        <a:cs typeface="Mangal"/>
                      </a:rPr>
                      <m:t>≈</m:t>
                    </m:r>
                  </m:oMath>
                </a14:m>
                <a:r>
                  <a:rPr lang="en-US" sz="2400" dirty="0">
                    <a:latin typeface="Calibri" panose="020F0502020204030204" pitchFamily="34" charset="0"/>
                    <a:ea typeface="Times New Roman" panose="02020603050405020304" pitchFamily="18" charset="0"/>
                    <a:cs typeface="Mangal"/>
                  </a:rPr>
                  <a:t> </a:t>
                </a:r>
                <a14:m>
                  <m:oMath xmlns:m="http://schemas.openxmlformats.org/officeDocument/2006/math">
                    <m:box>
                      <m:boxPr>
                        <m:ctrlPr>
                          <a:rPr lang="en-US" sz="2400" i="1">
                            <a:latin typeface="Cambria Math" panose="02040503050406030204" pitchFamily="18" charset="0"/>
                            <a:ea typeface="Times New Roman" panose="02020603050405020304" pitchFamily="18" charset="0"/>
                            <a:cs typeface="Mangal"/>
                          </a:rPr>
                        </m:ctrlPr>
                      </m:boxPr>
                      <m:e>
                        <m:argPr>
                          <m:argSz m:val="-1"/>
                        </m:argPr>
                        <m:f>
                          <m:fPr>
                            <m:ctrlPr>
                              <a:rPr lang="en-US" sz="2400" i="1">
                                <a:latin typeface="Cambria Math" panose="02040503050406030204" pitchFamily="18" charset="0"/>
                                <a:ea typeface="Times New Roman" panose="02020603050405020304" pitchFamily="18" charset="0"/>
                                <a:cs typeface="Mangal"/>
                              </a:rPr>
                            </m:ctrlPr>
                          </m:fPr>
                          <m:num>
                            <m:nary>
                              <m:naryPr>
                                <m:limLoc m:val="subSup"/>
                                <m:ctrlPr>
                                  <a:rPr lang="en-US" sz="2400" i="1">
                                    <a:latin typeface="Cambria Math" panose="02040503050406030204" pitchFamily="18" charset="0"/>
                                    <a:ea typeface="Times New Roman" panose="02020603050405020304" pitchFamily="18" charset="0"/>
                                    <a:cs typeface="Mangal"/>
                                  </a:rPr>
                                </m:ctrlPr>
                              </m:naryPr>
                              <m:sub>
                                <m:r>
                                  <a:rPr lang="en-US" sz="2400" i="1">
                                    <a:latin typeface="Cambria Math" panose="02040503050406030204" pitchFamily="18" charset="0"/>
                                    <a:ea typeface="Times New Roman" panose="02020603050405020304" pitchFamily="18" charset="0"/>
                                    <a:cs typeface="Mangal"/>
                                  </a:rPr>
                                  <m:t>0 </m:t>
                                </m:r>
                              </m:sub>
                              <m:sup>
                                <m:r>
                                  <a:rPr lang="en-US" sz="2400" i="1">
                                    <a:latin typeface="Cambria Math" panose="02040503050406030204" pitchFamily="18" charset="0"/>
                                    <a:ea typeface="Times New Roman" panose="02020603050405020304" pitchFamily="18" charset="0"/>
                                    <a:cs typeface="Mangal"/>
                                  </a:rPr>
                                  <m:t>∞</m:t>
                                </m:r>
                              </m:sup>
                              <m:e>
                                <m:sSub>
                                  <m:sSubPr>
                                    <m:ctrlPr>
                                      <a:rPr lang="en-US" sz="2400" i="1">
                                        <a:latin typeface="Cambria Math" panose="02040503050406030204" pitchFamily="18" charset="0"/>
                                        <a:ea typeface="Times New Roman" panose="02020603050405020304" pitchFamily="18" charset="0"/>
                                        <a:cs typeface="Mangal"/>
                                      </a:rPr>
                                    </m:ctrlPr>
                                  </m:sSubPr>
                                  <m:e>
                                    <m:r>
                                      <a:rPr lang="en-US" sz="2400" i="1">
                                        <a:latin typeface="Cambria Math" panose="02040503050406030204" pitchFamily="18" charset="0"/>
                                        <a:ea typeface="Times New Roman" panose="02020603050405020304" pitchFamily="18" charset="0"/>
                                        <a:cs typeface="Mangal"/>
                                      </a:rPr>
                                      <m:t>𝑣𝑓</m:t>
                                    </m:r>
                                  </m:e>
                                  <m:sub>
                                    <m:r>
                                      <a:rPr lang="en-US" sz="2400" i="1">
                                        <a:latin typeface="Cambria Math" panose="02040503050406030204" pitchFamily="18" charset="0"/>
                                        <a:ea typeface="Times New Roman" panose="02020603050405020304" pitchFamily="18" charset="0"/>
                                        <a:cs typeface="Mangal"/>
                                      </a:rPr>
                                      <m:t>𝑣</m:t>
                                    </m:r>
                                  </m:sub>
                                </m:sSub>
                                <m:r>
                                  <a:rPr lang="en-US" sz="2400" i="1">
                                    <a:latin typeface="Cambria Math" panose="02040503050406030204" pitchFamily="18" charset="0"/>
                                    <a:ea typeface="Times New Roman" panose="02020603050405020304" pitchFamily="18" charset="0"/>
                                    <a:cs typeface="Mangal"/>
                                  </a:rPr>
                                  <m:t>𝑑𝑣</m:t>
                                </m:r>
                              </m:e>
                            </m:nary>
                            <m:r>
                              <a:rPr lang="en-US" sz="2400">
                                <a:latin typeface="Cambria Math" panose="02040503050406030204" pitchFamily="18" charset="0"/>
                                <a:ea typeface="Times New Roman" panose="02020603050405020304" pitchFamily="18" charset="0"/>
                                <a:cs typeface="Mangal"/>
                              </a:rPr>
                              <m:t> </m:t>
                            </m:r>
                          </m:num>
                          <m:den>
                            <m:nary>
                              <m:naryPr>
                                <m:limLoc m:val="subSup"/>
                                <m:ctrlPr>
                                  <a:rPr lang="en-US" sz="2400" i="1">
                                    <a:latin typeface="Cambria Math" panose="02040503050406030204" pitchFamily="18" charset="0"/>
                                    <a:ea typeface="Times New Roman" panose="02020603050405020304" pitchFamily="18" charset="0"/>
                                    <a:cs typeface="Mangal"/>
                                  </a:rPr>
                                </m:ctrlPr>
                              </m:naryPr>
                              <m:sub>
                                <m:r>
                                  <a:rPr lang="en-US" sz="2400" i="1">
                                    <a:latin typeface="Cambria Math" panose="02040503050406030204" pitchFamily="18" charset="0"/>
                                    <a:ea typeface="Times New Roman" panose="02020603050405020304" pitchFamily="18" charset="0"/>
                                    <a:cs typeface="Mangal"/>
                                  </a:rPr>
                                  <m:t>0 </m:t>
                                </m:r>
                              </m:sub>
                              <m:sup>
                                <m:r>
                                  <a:rPr lang="en-US" sz="2400" i="1">
                                    <a:latin typeface="Cambria Math" panose="02040503050406030204" pitchFamily="18" charset="0"/>
                                    <a:ea typeface="Times New Roman" panose="02020603050405020304" pitchFamily="18" charset="0"/>
                                    <a:cs typeface="Mangal"/>
                                  </a:rPr>
                                  <m:t>∞</m:t>
                                </m:r>
                              </m:sup>
                              <m:e>
                                <m:sSub>
                                  <m:sSubPr>
                                    <m:ctrlPr>
                                      <a:rPr lang="en-US" sz="2400" i="1">
                                        <a:latin typeface="Cambria Math" panose="02040503050406030204" pitchFamily="18" charset="0"/>
                                        <a:ea typeface="Times New Roman" panose="02020603050405020304" pitchFamily="18" charset="0"/>
                                        <a:cs typeface="Mangal"/>
                                      </a:rPr>
                                    </m:ctrlPr>
                                  </m:sSubPr>
                                  <m:e>
                                    <m:r>
                                      <a:rPr lang="en-US" sz="2400" i="1">
                                        <a:latin typeface="Cambria Math" panose="02040503050406030204" pitchFamily="18" charset="0"/>
                                        <a:ea typeface="Times New Roman" panose="02020603050405020304" pitchFamily="18" charset="0"/>
                                        <a:cs typeface="Mangal"/>
                                      </a:rPr>
                                      <m:t>𝑓</m:t>
                                    </m:r>
                                  </m:e>
                                  <m:sub>
                                    <m:r>
                                      <a:rPr lang="en-US" sz="2400" i="1">
                                        <a:latin typeface="Cambria Math" panose="02040503050406030204" pitchFamily="18" charset="0"/>
                                        <a:ea typeface="Times New Roman" panose="02020603050405020304" pitchFamily="18" charset="0"/>
                                        <a:cs typeface="Mangal"/>
                                      </a:rPr>
                                      <m:t>𝑣</m:t>
                                    </m:r>
                                    <m:r>
                                      <a:rPr lang="en-US" sz="2400" i="1">
                                        <a:latin typeface="Cambria Math" panose="02040503050406030204" pitchFamily="18" charset="0"/>
                                        <a:ea typeface="Times New Roman" panose="02020603050405020304" pitchFamily="18" charset="0"/>
                                        <a:cs typeface="Mangal"/>
                                      </a:rPr>
                                      <m:t>  </m:t>
                                    </m:r>
                                  </m:sub>
                                </m:sSub>
                              </m:e>
                            </m:nary>
                            <m:r>
                              <a:rPr lang="en-US" sz="2400" i="1">
                                <a:latin typeface="Cambria Math" panose="02040503050406030204" pitchFamily="18" charset="0"/>
                                <a:ea typeface="Times New Roman" panose="02020603050405020304" pitchFamily="18" charset="0"/>
                                <a:cs typeface="Mangal"/>
                              </a:rPr>
                              <m:t>𝑑𝑣</m:t>
                            </m:r>
                          </m:den>
                        </m:f>
                      </m:e>
                    </m:box>
                  </m:oMath>
                </a14:m>
                <a:r>
                  <a:rPr lang="en-US" sz="2400" dirty="0">
                    <a:latin typeface="Calibri" panose="020F0502020204030204" pitchFamily="34" charset="0"/>
                    <a:ea typeface="Times New Roman" panose="02020603050405020304" pitchFamily="18" charset="0"/>
                    <a:cs typeface="Mangal"/>
                  </a:rPr>
                  <a:t>  = (</a:t>
                </a:r>
                <a14:m>
                  <m:oMath xmlns:m="http://schemas.openxmlformats.org/officeDocument/2006/math">
                    <m:box>
                      <m:boxPr>
                        <m:ctrlPr>
                          <a:rPr lang="en-US" sz="2400" i="1">
                            <a:latin typeface="Cambria Math" panose="02040503050406030204" pitchFamily="18" charset="0"/>
                            <a:ea typeface="Times New Roman" panose="02020603050405020304" pitchFamily="18" charset="0"/>
                            <a:cs typeface="Mangal"/>
                          </a:rPr>
                        </m:ctrlPr>
                      </m:boxPr>
                      <m:e>
                        <m:argPr>
                          <m:argSz m:val="-1"/>
                        </m:argPr>
                        <m:f>
                          <m:fPr>
                            <m:ctrlPr>
                              <a:rPr lang="en-US" sz="2400" i="1">
                                <a:latin typeface="Cambria Math" panose="02040503050406030204" pitchFamily="18" charset="0"/>
                                <a:ea typeface="Times New Roman" panose="02020603050405020304" pitchFamily="18" charset="0"/>
                                <a:cs typeface="Mangal"/>
                              </a:rPr>
                            </m:ctrlPr>
                          </m:fPr>
                          <m:num>
                            <m:r>
                              <a:rPr lang="en-US" sz="2400" i="1">
                                <a:latin typeface="Cambria Math" panose="02040503050406030204" pitchFamily="18" charset="0"/>
                                <a:ea typeface="Times New Roman" panose="02020603050405020304" pitchFamily="18" charset="0"/>
                                <a:cs typeface="Mangal"/>
                              </a:rPr>
                              <m:t>2</m:t>
                            </m:r>
                          </m:num>
                          <m:den>
                            <m:sSup>
                              <m:sSupPr>
                                <m:ctrlPr>
                                  <a:rPr lang="en-US" sz="2400" i="1">
                                    <a:latin typeface="Cambria Math" panose="02040503050406030204" pitchFamily="18" charset="0"/>
                                    <a:ea typeface="Times New Roman" panose="02020603050405020304" pitchFamily="18" charset="0"/>
                                    <a:cs typeface="Mangal"/>
                                  </a:rPr>
                                </m:ctrlPr>
                              </m:sSupPr>
                              <m:e>
                                <m:r>
                                  <a:rPr lang="en-US" sz="2400" i="1">
                                    <a:latin typeface="Cambria Math" panose="02040503050406030204" pitchFamily="18" charset="0"/>
                                    <a:ea typeface="Times New Roman" panose="02020603050405020304" pitchFamily="18" charset="0"/>
                                    <a:cs typeface="Mangal"/>
                                  </a:rPr>
                                  <m:t>𝜋</m:t>
                                </m:r>
                              </m:e>
                              <m:sup>
                                <m:r>
                                  <a:rPr lang="en-US" sz="2400" i="1">
                                    <a:latin typeface="Cambria Math" panose="02040503050406030204" pitchFamily="18" charset="0"/>
                                    <a:ea typeface="Times New Roman" panose="02020603050405020304" pitchFamily="18" charset="0"/>
                                    <a:cs typeface="Mangal"/>
                                  </a:rPr>
                                  <m:t>1/2</m:t>
                                </m:r>
                              </m:sup>
                            </m:sSup>
                          </m:den>
                        </m:f>
                      </m:e>
                    </m:box>
                  </m:oMath>
                </a14:m>
                <a:r>
                  <a:rPr lang="en-US" sz="2400" dirty="0">
                    <a:latin typeface="Calibri" panose="020F0502020204030204" pitchFamily="34" charset="0"/>
                    <a:ea typeface="Times New Roman" panose="02020603050405020304" pitchFamily="18" charset="0"/>
                    <a:cs typeface="Mangal"/>
                  </a:rPr>
                  <a:t>)(</a:t>
                </a:r>
                <a14:m>
                  <m:oMath xmlns:m="http://schemas.openxmlformats.org/officeDocument/2006/math">
                    <m:sSup>
                      <m:sSupPr>
                        <m:ctrlPr>
                          <a:rPr lang="en-US" sz="2400" i="1">
                            <a:latin typeface="Cambria Math" panose="02040503050406030204" pitchFamily="18" charset="0"/>
                            <a:ea typeface="Times New Roman" panose="02020603050405020304" pitchFamily="18" charset="0"/>
                            <a:cs typeface="Mangal"/>
                          </a:rPr>
                        </m:ctrlPr>
                      </m:sSupPr>
                      <m:e>
                        <m:box>
                          <m:boxPr>
                            <m:ctrlPr>
                              <a:rPr lang="en-US" sz="2400" i="1">
                                <a:latin typeface="Cambria Math" panose="02040503050406030204" pitchFamily="18" charset="0"/>
                                <a:ea typeface="Times New Roman" panose="02020603050405020304" pitchFamily="18" charset="0"/>
                                <a:cs typeface="Mangal"/>
                              </a:rPr>
                            </m:ctrlPr>
                          </m:boxPr>
                          <m:e>
                            <m:argPr>
                              <m:argSz m:val="-1"/>
                            </m:argPr>
                            <m:f>
                              <m:fPr>
                                <m:ctrlPr>
                                  <a:rPr lang="en-US" sz="2400" i="1">
                                    <a:latin typeface="Cambria Math" panose="02040503050406030204" pitchFamily="18" charset="0"/>
                                    <a:ea typeface="Times New Roman" panose="02020603050405020304" pitchFamily="18" charset="0"/>
                                    <a:cs typeface="Mangal"/>
                                  </a:rPr>
                                </m:ctrlPr>
                              </m:fPr>
                              <m:num>
                                <m:r>
                                  <a:rPr lang="en-US" sz="2400" i="1">
                                    <a:latin typeface="Cambria Math" panose="02040503050406030204" pitchFamily="18" charset="0"/>
                                    <a:ea typeface="Times New Roman" panose="02020603050405020304" pitchFamily="18" charset="0"/>
                                    <a:cs typeface="Mangal"/>
                                  </a:rPr>
                                  <m:t>2</m:t>
                                </m:r>
                                <m:r>
                                  <a:rPr lang="en-US" sz="2400" i="1">
                                    <a:latin typeface="Cambria Math" panose="02040503050406030204" pitchFamily="18" charset="0"/>
                                    <a:ea typeface="Times New Roman" panose="02020603050405020304" pitchFamily="18" charset="0"/>
                                    <a:cs typeface="Mangal"/>
                                  </a:rPr>
                                  <m:t>𝐾𝑇</m:t>
                                </m:r>
                              </m:num>
                              <m:den>
                                <m:r>
                                  <a:rPr lang="en-US" sz="2400" i="1">
                                    <a:latin typeface="Cambria Math" panose="02040503050406030204" pitchFamily="18" charset="0"/>
                                    <a:ea typeface="Times New Roman" panose="02020603050405020304" pitchFamily="18" charset="0"/>
                                    <a:cs typeface="Mangal"/>
                                  </a:rPr>
                                  <m:t>𝑚</m:t>
                                </m:r>
                              </m:den>
                            </m:f>
                            <m:r>
                              <a:rPr lang="en-US" sz="2400" i="1">
                                <a:latin typeface="Cambria Math" panose="02040503050406030204" pitchFamily="18" charset="0"/>
                                <a:ea typeface="Times New Roman" panose="02020603050405020304" pitchFamily="18" charset="0"/>
                                <a:cs typeface="Mangal"/>
                              </a:rPr>
                              <m:t> ) </m:t>
                            </m:r>
                          </m:e>
                        </m:box>
                      </m:e>
                      <m:sup>
                        <m:r>
                          <a:rPr lang="en-US" sz="2400" i="1">
                            <a:latin typeface="Cambria Math" panose="02040503050406030204" pitchFamily="18" charset="0"/>
                            <a:ea typeface="Times New Roman" panose="02020603050405020304" pitchFamily="18" charset="0"/>
                            <a:cs typeface="Mangal"/>
                          </a:rPr>
                          <m:t>1/2</m:t>
                        </m:r>
                      </m:sup>
                    </m:sSup>
                  </m:oMath>
                </a14:m>
                <a:r>
                  <a:rPr lang="en-US" sz="2400" dirty="0">
                    <a:latin typeface="Calibri" panose="020F0502020204030204" pitchFamily="34" charset="0"/>
                    <a:ea typeface="Times New Roman" panose="02020603050405020304" pitchFamily="18" charset="0"/>
                    <a:cs typeface="Mangal"/>
                  </a:rPr>
                  <a:t> =1.128</a:t>
                </a:r>
                <a14:m>
                  <m:oMath xmlns:m="http://schemas.openxmlformats.org/officeDocument/2006/math">
                    <m:sSub>
                      <m:sSubPr>
                        <m:ctrlPr>
                          <a:rPr lang="en-US" sz="2400" i="1">
                            <a:latin typeface="Cambria Math" panose="02040503050406030204" pitchFamily="18" charset="0"/>
                            <a:ea typeface="Times New Roman" panose="02020603050405020304" pitchFamily="18" charset="0"/>
                            <a:cs typeface="Mangal"/>
                          </a:rPr>
                        </m:ctrlPr>
                      </m:sSubPr>
                      <m:e>
                        <m:r>
                          <a:rPr lang="en-US" sz="2400" i="1">
                            <a:latin typeface="Cambria Math" panose="02040503050406030204" pitchFamily="18" charset="0"/>
                            <a:ea typeface="Times New Roman" panose="02020603050405020304" pitchFamily="18" charset="0"/>
                            <a:cs typeface="Mangal"/>
                          </a:rPr>
                          <m:t>𝑣</m:t>
                        </m:r>
                      </m:e>
                      <m:sub>
                        <m:r>
                          <a:rPr lang="en-US" sz="2400" i="1">
                            <a:latin typeface="Cambria Math" panose="02040503050406030204" pitchFamily="18" charset="0"/>
                            <a:ea typeface="Times New Roman" panose="02020603050405020304" pitchFamily="18" charset="0"/>
                            <a:cs typeface="Mangal"/>
                          </a:rPr>
                          <m:t>𝑝</m:t>
                        </m:r>
                      </m:sub>
                    </m:sSub>
                  </m:oMath>
                </a14:m>
                <a:r>
                  <a:rPr lang="en-US" sz="2400" dirty="0">
                    <a:latin typeface="Calibri" panose="020F0502020204030204" pitchFamily="34" charset="0"/>
                    <a:ea typeface="Times New Roman" panose="02020603050405020304" pitchFamily="18" charset="0"/>
                    <a:cs typeface="Mangal"/>
                  </a:rPr>
                  <a:t>    ….(1)</a:t>
                </a:r>
                <a:endParaRPr lang="en-US" sz="2400" dirty="0">
                  <a:latin typeface="Calibri" panose="020F0502020204030204" pitchFamily="34" charset="0"/>
                  <a:ea typeface="Calibri" panose="020F0502020204030204" pitchFamily="34" charset="0"/>
                  <a:cs typeface="Mangal"/>
                </a:endParaRPr>
              </a:p>
              <a:p>
                <a:pPr marL="0" indent="0">
                  <a:lnSpc>
                    <a:spcPct val="115000"/>
                  </a:lnSpc>
                  <a:spcAft>
                    <a:spcPts val="1000"/>
                  </a:spcAft>
                  <a:buNone/>
                </a:pPr>
                <a:r>
                  <a:rPr lang="en-US" sz="2400" dirty="0">
                    <a:latin typeface="Calibri" panose="020F0502020204030204" pitchFamily="34" charset="0"/>
                    <a:ea typeface="Times New Roman" panose="02020603050405020304" pitchFamily="18" charset="0"/>
                    <a:cs typeface="Mangal"/>
                  </a:rPr>
                  <a:t>The   mean square velocity </a:t>
                </a:r>
                <a14:m>
                  <m:oMath xmlns:m="http://schemas.openxmlformats.org/officeDocument/2006/math">
                    <m:acc>
                      <m:accPr>
                        <m:chr m:val="̅"/>
                        <m:ctrlPr>
                          <a:rPr lang="en-US" sz="2400" i="1">
                            <a:latin typeface="Cambria Math" panose="02040503050406030204" pitchFamily="18" charset="0"/>
                            <a:ea typeface="Times New Roman" panose="02020603050405020304" pitchFamily="18" charset="0"/>
                            <a:cs typeface="Mangal"/>
                          </a:rPr>
                        </m:ctrlPr>
                      </m:accPr>
                      <m:e>
                        <m:sSup>
                          <m:sSupPr>
                            <m:ctrlPr>
                              <a:rPr lang="en-US" sz="2400" i="1">
                                <a:latin typeface="Cambria Math" panose="02040503050406030204" pitchFamily="18" charset="0"/>
                                <a:ea typeface="Times New Roman" panose="02020603050405020304" pitchFamily="18" charset="0"/>
                                <a:cs typeface="Mangal"/>
                              </a:rPr>
                            </m:ctrlPr>
                          </m:sSupPr>
                          <m:e>
                            <m:r>
                              <a:rPr lang="en-US" sz="2400" i="1">
                                <a:latin typeface="Cambria Math" panose="02040503050406030204" pitchFamily="18" charset="0"/>
                                <a:ea typeface="Times New Roman" panose="02020603050405020304" pitchFamily="18" charset="0"/>
                                <a:cs typeface="Mangal"/>
                              </a:rPr>
                              <m:t>𝑣</m:t>
                            </m:r>
                          </m:e>
                          <m:sup>
                            <m:r>
                              <a:rPr lang="en-US" sz="2400" i="1">
                                <a:latin typeface="Cambria Math" panose="02040503050406030204" pitchFamily="18" charset="0"/>
                                <a:ea typeface="Times New Roman" panose="02020603050405020304" pitchFamily="18" charset="0"/>
                                <a:cs typeface="Mangal"/>
                              </a:rPr>
                              <m:t>2</m:t>
                            </m:r>
                          </m:sup>
                        </m:sSup>
                      </m:e>
                    </m:acc>
                  </m:oMath>
                </a14:m>
                <a:r>
                  <a:rPr lang="en-US" sz="2400" dirty="0">
                    <a:latin typeface="Calibri" panose="020F0502020204030204" pitchFamily="34" charset="0"/>
                    <a:ea typeface="Times New Roman" panose="02020603050405020304" pitchFamily="18" charset="0"/>
                    <a:cs typeface="Mangal"/>
                  </a:rPr>
                  <a:t>  is obtained from</a:t>
                </a:r>
                <a:endParaRPr lang="en-US" sz="2400" dirty="0">
                  <a:latin typeface="Calibri" panose="020F0502020204030204" pitchFamily="34" charset="0"/>
                  <a:ea typeface="Calibri" panose="020F0502020204030204" pitchFamily="34" charset="0"/>
                  <a:cs typeface="Mangal"/>
                </a:endParaRPr>
              </a:p>
              <a:p>
                <a:pPr marL="0" indent="0">
                  <a:lnSpc>
                    <a:spcPct val="115000"/>
                  </a:lnSpc>
                  <a:spcAft>
                    <a:spcPts val="1000"/>
                  </a:spcAft>
                  <a:buNone/>
                </a:pPr>
                <a14:m>
                  <m:oMath xmlns:m="http://schemas.openxmlformats.org/officeDocument/2006/math">
                    <m:acc>
                      <m:accPr>
                        <m:chr m:val="̅"/>
                        <m:ctrlPr>
                          <a:rPr lang="en-US" sz="2400" i="1">
                            <a:latin typeface="Cambria Math" panose="02040503050406030204" pitchFamily="18" charset="0"/>
                            <a:ea typeface="Times New Roman" panose="02020603050405020304" pitchFamily="18" charset="0"/>
                            <a:cs typeface="Mangal"/>
                          </a:rPr>
                        </m:ctrlPr>
                      </m:accPr>
                      <m:e>
                        <m:sSup>
                          <m:sSupPr>
                            <m:ctrlPr>
                              <a:rPr lang="en-US" sz="2400" i="1">
                                <a:latin typeface="Cambria Math" panose="02040503050406030204" pitchFamily="18" charset="0"/>
                                <a:ea typeface="Times New Roman" panose="02020603050405020304" pitchFamily="18" charset="0"/>
                                <a:cs typeface="Mangal"/>
                              </a:rPr>
                            </m:ctrlPr>
                          </m:sSupPr>
                          <m:e>
                            <m:r>
                              <a:rPr lang="en-US" sz="2400" i="1">
                                <a:latin typeface="Cambria Math" panose="02040503050406030204" pitchFamily="18" charset="0"/>
                                <a:ea typeface="Times New Roman" panose="02020603050405020304" pitchFamily="18" charset="0"/>
                                <a:cs typeface="Mangal"/>
                              </a:rPr>
                              <m:t>𝑣</m:t>
                            </m:r>
                          </m:e>
                          <m:sup>
                            <m:r>
                              <a:rPr lang="en-US" sz="2400" i="1">
                                <a:latin typeface="Cambria Math" panose="02040503050406030204" pitchFamily="18" charset="0"/>
                                <a:ea typeface="Times New Roman" panose="02020603050405020304" pitchFamily="18" charset="0"/>
                                <a:cs typeface="Mangal"/>
                              </a:rPr>
                              <m:t>2</m:t>
                            </m:r>
                          </m:sup>
                        </m:sSup>
                      </m:e>
                    </m:acc>
                  </m:oMath>
                </a14:m>
                <a:r>
                  <a:rPr lang="en-US" sz="2400" dirty="0">
                    <a:latin typeface="Calibri" panose="020F0502020204030204" pitchFamily="34" charset="0"/>
                    <a:ea typeface="Times New Roman" panose="02020603050405020304" pitchFamily="18" charset="0"/>
                    <a:cs typeface="Mangal"/>
                  </a:rPr>
                  <a:t>  = </a:t>
                </a:r>
                <a14:m>
                  <m:oMath xmlns:m="http://schemas.openxmlformats.org/officeDocument/2006/math">
                    <m:box>
                      <m:boxPr>
                        <m:ctrlPr>
                          <a:rPr lang="en-US" sz="2400" i="1">
                            <a:latin typeface="Cambria Math" panose="02040503050406030204" pitchFamily="18" charset="0"/>
                            <a:ea typeface="Times New Roman" panose="02020603050405020304" pitchFamily="18" charset="0"/>
                            <a:cs typeface="Mangal"/>
                          </a:rPr>
                        </m:ctrlPr>
                      </m:boxPr>
                      <m:e>
                        <m:argPr>
                          <m:argSz m:val="-1"/>
                        </m:argPr>
                        <m:f>
                          <m:fPr>
                            <m:ctrlPr>
                              <a:rPr lang="en-US" sz="2400" i="1">
                                <a:latin typeface="Cambria Math" panose="02040503050406030204" pitchFamily="18" charset="0"/>
                                <a:ea typeface="Times New Roman" panose="02020603050405020304" pitchFamily="18" charset="0"/>
                                <a:cs typeface="Mangal"/>
                              </a:rPr>
                            </m:ctrlPr>
                          </m:fPr>
                          <m:num>
                            <m:nary>
                              <m:naryPr>
                                <m:limLoc m:val="subSup"/>
                                <m:ctrlPr>
                                  <a:rPr lang="en-US" sz="2400" i="1">
                                    <a:latin typeface="Cambria Math" panose="02040503050406030204" pitchFamily="18" charset="0"/>
                                    <a:ea typeface="Times New Roman" panose="02020603050405020304" pitchFamily="18" charset="0"/>
                                    <a:cs typeface="Mangal"/>
                                  </a:rPr>
                                </m:ctrlPr>
                              </m:naryPr>
                              <m:sub>
                                <m:r>
                                  <a:rPr lang="en-US" sz="2400" i="1">
                                    <a:latin typeface="Cambria Math" panose="02040503050406030204" pitchFamily="18" charset="0"/>
                                    <a:ea typeface="Times New Roman" panose="02020603050405020304" pitchFamily="18" charset="0"/>
                                    <a:cs typeface="Mangal"/>
                                  </a:rPr>
                                  <m:t>0 </m:t>
                                </m:r>
                              </m:sub>
                              <m:sup>
                                <m:r>
                                  <a:rPr lang="en-US" sz="2400" i="1">
                                    <a:latin typeface="Cambria Math" panose="02040503050406030204" pitchFamily="18" charset="0"/>
                                    <a:ea typeface="Times New Roman" panose="02020603050405020304" pitchFamily="18" charset="0"/>
                                    <a:cs typeface="Mangal"/>
                                  </a:rPr>
                                  <m:t>∞</m:t>
                                </m:r>
                              </m:sup>
                              <m:e>
                                <m:sSub>
                                  <m:sSubPr>
                                    <m:ctrlPr>
                                      <a:rPr lang="en-US" sz="2400" i="1">
                                        <a:latin typeface="Cambria Math" panose="02040503050406030204" pitchFamily="18" charset="0"/>
                                        <a:ea typeface="Times New Roman" panose="02020603050405020304" pitchFamily="18" charset="0"/>
                                        <a:cs typeface="Mangal"/>
                                      </a:rPr>
                                    </m:ctrlPr>
                                  </m:sSubPr>
                                  <m:e>
                                    <m:sSup>
                                      <m:sSupPr>
                                        <m:ctrlPr>
                                          <a:rPr lang="en-US" sz="2400" i="1">
                                            <a:latin typeface="Cambria Math" panose="02040503050406030204" pitchFamily="18" charset="0"/>
                                            <a:ea typeface="Times New Roman" panose="02020603050405020304" pitchFamily="18" charset="0"/>
                                            <a:cs typeface="Mangal"/>
                                          </a:rPr>
                                        </m:ctrlPr>
                                      </m:sSupPr>
                                      <m:e>
                                        <m:r>
                                          <a:rPr lang="en-US" sz="2400" i="1">
                                            <a:latin typeface="Cambria Math" panose="02040503050406030204" pitchFamily="18" charset="0"/>
                                            <a:ea typeface="Times New Roman" panose="02020603050405020304" pitchFamily="18" charset="0"/>
                                            <a:cs typeface="Mangal"/>
                                          </a:rPr>
                                          <m:t>𝑣</m:t>
                                        </m:r>
                                      </m:e>
                                      <m:sup>
                                        <m:r>
                                          <a:rPr lang="en-US" sz="2400" i="1">
                                            <a:latin typeface="Cambria Math" panose="02040503050406030204" pitchFamily="18" charset="0"/>
                                            <a:ea typeface="Times New Roman" panose="02020603050405020304" pitchFamily="18" charset="0"/>
                                            <a:cs typeface="Mangal"/>
                                          </a:rPr>
                                          <m:t>2</m:t>
                                        </m:r>
                                      </m:sup>
                                    </m:sSup>
                                    <m:r>
                                      <a:rPr lang="en-US" sz="2400" i="1">
                                        <a:latin typeface="Cambria Math" panose="02040503050406030204" pitchFamily="18" charset="0"/>
                                        <a:ea typeface="Times New Roman" panose="02020603050405020304" pitchFamily="18" charset="0"/>
                                        <a:cs typeface="Mangal"/>
                                      </a:rPr>
                                      <m:t>𝑓</m:t>
                                    </m:r>
                                  </m:e>
                                  <m:sub>
                                    <m:r>
                                      <a:rPr lang="en-US" sz="2400" i="1">
                                        <a:latin typeface="Cambria Math" panose="02040503050406030204" pitchFamily="18" charset="0"/>
                                        <a:ea typeface="Times New Roman" panose="02020603050405020304" pitchFamily="18" charset="0"/>
                                        <a:cs typeface="Mangal"/>
                                      </a:rPr>
                                      <m:t>𝑣</m:t>
                                    </m:r>
                                  </m:sub>
                                </m:sSub>
                                <m:r>
                                  <a:rPr lang="en-US" sz="2400" i="1">
                                    <a:latin typeface="Cambria Math" panose="02040503050406030204" pitchFamily="18" charset="0"/>
                                    <a:ea typeface="Times New Roman" panose="02020603050405020304" pitchFamily="18" charset="0"/>
                                    <a:cs typeface="Mangal"/>
                                  </a:rPr>
                                  <m:t>𝑑𝑣</m:t>
                                </m:r>
                              </m:e>
                            </m:nary>
                            <m:r>
                              <a:rPr lang="en-US" sz="2400">
                                <a:latin typeface="Cambria Math" panose="02040503050406030204" pitchFamily="18" charset="0"/>
                                <a:ea typeface="Times New Roman" panose="02020603050405020304" pitchFamily="18" charset="0"/>
                                <a:cs typeface="Mangal"/>
                              </a:rPr>
                              <m:t> </m:t>
                            </m:r>
                          </m:num>
                          <m:den>
                            <m:nary>
                              <m:naryPr>
                                <m:limLoc m:val="subSup"/>
                                <m:ctrlPr>
                                  <a:rPr lang="en-US" sz="2400" i="1">
                                    <a:latin typeface="Cambria Math" panose="02040503050406030204" pitchFamily="18" charset="0"/>
                                    <a:ea typeface="Times New Roman" panose="02020603050405020304" pitchFamily="18" charset="0"/>
                                    <a:cs typeface="Mangal"/>
                                  </a:rPr>
                                </m:ctrlPr>
                              </m:naryPr>
                              <m:sub>
                                <m:r>
                                  <a:rPr lang="en-US" sz="2400" i="1">
                                    <a:latin typeface="Cambria Math" panose="02040503050406030204" pitchFamily="18" charset="0"/>
                                    <a:ea typeface="Times New Roman" panose="02020603050405020304" pitchFamily="18" charset="0"/>
                                    <a:cs typeface="Mangal"/>
                                  </a:rPr>
                                  <m:t>0 </m:t>
                                </m:r>
                              </m:sub>
                              <m:sup>
                                <m:r>
                                  <a:rPr lang="en-US" sz="2400" i="1">
                                    <a:latin typeface="Cambria Math" panose="02040503050406030204" pitchFamily="18" charset="0"/>
                                    <a:ea typeface="Times New Roman" panose="02020603050405020304" pitchFamily="18" charset="0"/>
                                    <a:cs typeface="Mangal"/>
                                  </a:rPr>
                                  <m:t>∞</m:t>
                                </m:r>
                              </m:sup>
                              <m:e>
                                <m:sSub>
                                  <m:sSubPr>
                                    <m:ctrlPr>
                                      <a:rPr lang="en-US" sz="2400" i="1">
                                        <a:latin typeface="Cambria Math" panose="02040503050406030204" pitchFamily="18" charset="0"/>
                                        <a:ea typeface="Times New Roman" panose="02020603050405020304" pitchFamily="18" charset="0"/>
                                        <a:cs typeface="Mangal"/>
                                      </a:rPr>
                                    </m:ctrlPr>
                                  </m:sSubPr>
                                  <m:e>
                                    <m:r>
                                      <a:rPr lang="en-US" sz="2400" i="1">
                                        <a:latin typeface="Cambria Math" panose="02040503050406030204" pitchFamily="18" charset="0"/>
                                        <a:ea typeface="Times New Roman" panose="02020603050405020304" pitchFamily="18" charset="0"/>
                                        <a:cs typeface="Mangal"/>
                                      </a:rPr>
                                      <m:t>𝑓</m:t>
                                    </m:r>
                                  </m:e>
                                  <m:sub>
                                    <m:r>
                                      <a:rPr lang="en-US" sz="2400" i="1">
                                        <a:latin typeface="Cambria Math" panose="02040503050406030204" pitchFamily="18" charset="0"/>
                                        <a:ea typeface="Times New Roman" panose="02020603050405020304" pitchFamily="18" charset="0"/>
                                        <a:cs typeface="Mangal"/>
                                      </a:rPr>
                                      <m:t>𝑣</m:t>
                                    </m:r>
                                    <m:r>
                                      <a:rPr lang="en-US" sz="2400" i="1">
                                        <a:latin typeface="Cambria Math" panose="02040503050406030204" pitchFamily="18" charset="0"/>
                                        <a:ea typeface="Times New Roman" panose="02020603050405020304" pitchFamily="18" charset="0"/>
                                        <a:cs typeface="Mangal"/>
                                      </a:rPr>
                                      <m:t>  </m:t>
                                    </m:r>
                                  </m:sub>
                                </m:sSub>
                              </m:e>
                            </m:nary>
                            <m:r>
                              <a:rPr lang="en-US" sz="2400" i="1">
                                <a:latin typeface="Cambria Math" panose="02040503050406030204" pitchFamily="18" charset="0"/>
                                <a:ea typeface="Times New Roman" panose="02020603050405020304" pitchFamily="18" charset="0"/>
                                <a:cs typeface="Mangal"/>
                              </a:rPr>
                              <m:t>𝑑𝑣</m:t>
                            </m:r>
                          </m:den>
                        </m:f>
                      </m:e>
                    </m:box>
                  </m:oMath>
                </a14:m>
                <a:r>
                  <a:rPr lang="en-US" sz="2400" dirty="0">
                    <a:latin typeface="Calibri" panose="020F0502020204030204" pitchFamily="34" charset="0"/>
                    <a:ea typeface="Times New Roman" panose="02020603050405020304" pitchFamily="18" charset="0"/>
                    <a:cs typeface="Mangal"/>
                  </a:rPr>
                  <a:t> =</a:t>
                </a:r>
                <a14:m>
                  <m:oMath xmlns:m="http://schemas.openxmlformats.org/officeDocument/2006/math">
                    <m:box>
                      <m:boxPr>
                        <m:ctrlPr>
                          <a:rPr lang="en-US" sz="2400" i="1">
                            <a:latin typeface="Cambria Math" panose="02040503050406030204" pitchFamily="18" charset="0"/>
                            <a:ea typeface="Times New Roman" panose="02020603050405020304" pitchFamily="18" charset="0"/>
                            <a:cs typeface="Mangal"/>
                          </a:rPr>
                        </m:ctrlPr>
                      </m:boxPr>
                      <m:e>
                        <m:argPr>
                          <m:argSz m:val="-1"/>
                        </m:argPr>
                        <m:f>
                          <m:fPr>
                            <m:ctrlPr>
                              <a:rPr lang="en-US" sz="2400" i="1">
                                <a:latin typeface="Cambria Math" panose="02040503050406030204" pitchFamily="18" charset="0"/>
                                <a:ea typeface="Times New Roman" panose="02020603050405020304" pitchFamily="18" charset="0"/>
                                <a:cs typeface="Mangal"/>
                              </a:rPr>
                            </m:ctrlPr>
                          </m:fPr>
                          <m:num>
                            <m:r>
                              <a:rPr lang="en-US" sz="2400" i="1">
                                <a:latin typeface="Cambria Math" panose="02040503050406030204" pitchFamily="18" charset="0"/>
                                <a:ea typeface="Times New Roman" panose="02020603050405020304" pitchFamily="18" charset="0"/>
                                <a:cs typeface="Mangal"/>
                              </a:rPr>
                              <m:t>3</m:t>
                            </m:r>
                            <m:r>
                              <a:rPr lang="en-US" sz="2400" i="1">
                                <a:latin typeface="Cambria Math" panose="02040503050406030204" pitchFamily="18" charset="0"/>
                                <a:ea typeface="Times New Roman" panose="02020603050405020304" pitchFamily="18" charset="0"/>
                                <a:cs typeface="Mangal"/>
                              </a:rPr>
                              <m:t>𝐾𝑇</m:t>
                            </m:r>
                          </m:num>
                          <m:den>
                            <m:r>
                              <a:rPr lang="en-US" sz="2400" i="1">
                                <a:latin typeface="Cambria Math" panose="02040503050406030204" pitchFamily="18" charset="0"/>
                                <a:ea typeface="Times New Roman" panose="02020603050405020304" pitchFamily="18" charset="0"/>
                                <a:cs typeface="Mangal"/>
                              </a:rPr>
                              <m:t>𝑚</m:t>
                            </m:r>
                          </m:den>
                        </m:f>
                      </m:e>
                    </m:box>
                  </m:oMath>
                </a14:m>
                <a:endParaRPr lang="en-US" sz="2400" dirty="0">
                  <a:latin typeface="Calibri" panose="020F0502020204030204" pitchFamily="34" charset="0"/>
                  <a:ea typeface="Calibri" panose="020F0502020204030204" pitchFamily="34" charset="0"/>
                  <a:cs typeface="Mangal"/>
                </a:endParaRPr>
              </a:p>
              <a:p>
                <a:pPr marL="0" indent="0">
                  <a:lnSpc>
                    <a:spcPct val="115000"/>
                  </a:lnSpc>
                  <a:spcAft>
                    <a:spcPts val="1000"/>
                  </a:spcAft>
                  <a:buNone/>
                </a:pPr>
                <a:r>
                  <a:rPr lang="en-US" sz="2400" dirty="0">
                    <a:latin typeface="Calibri" panose="020F0502020204030204" pitchFamily="34" charset="0"/>
                    <a:ea typeface="Times New Roman" panose="02020603050405020304" pitchFamily="18" charset="0"/>
                    <a:cs typeface="Mangal"/>
                  </a:rPr>
                  <a:t>The root means square velocity is therefore     </a:t>
                </a:r>
                <a14:m>
                  <m:oMath xmlns:m="http://schemas.openxmlformats.org/officeDocument/2006/math">
                    <m:sSub>
                      <m:sSubPr>
                        <m:ctrlPr>
                          <a:rPr lang="en-US" sz="2400" i="1">
                            <a:latin typeface="Cambria Math" panose="02040503050406030204" pitchFamily="18" charset="0"/>
                            <a:ea typeface="Times New Roman" panose="02020603050405020304" pitchFamily="18" charset="0"/>
                            <a:cs typeface="Mangal"/>
                          </a:rPr>
                        </m:ctrlPr>
                      </m:sSubPr>
                      <m:e>
                        <m:r>
                          <a:rPr lang="en-US" sz="2400" i="1">
                            <a:latin typeface="Cambria Math" panose="02040503050406030204" pitchFamily="18" charset="0"/>
                            <a:ea typeface="Times New Roman" panose="02020603050405020304" pitchFamily="18" charset="0"/>
                            <a:cs typeface="Mangal"/>
                          </a:rPr>
                          <m:t>𝑣</m:t>
                        </m:r>
                      </m:e>
                      <m:sub>
                        <m:r>
                          <a:rPr lang="en-US" sz="2400" i="1">
                            <a:latin typeface="Cambria Math" panose="02040503050406030204" pitchFamily="18" charset="0"/>
                            <a:ea typeface="Times New Roman" panose="02020603050405020304" pitchFamily="18" charset="0"/>
                            <a:cs typeface="Mangal"/>
                          </a:rPr>
                          <m:t>𝑅</m:t>
                        </m:r>
                      </m:sub>
                    </m:sSub>
                  </m:oMath>
                </a14:m>
                <a:r>
                  <a:rPr lang="en-US" sz="2400" dirty="0">
                    <a:latin typeface="Calibri" panose="020F0502020204030204" pitchFamily="34" charset="0"/>
                    <a:ea typeface="Times New Roman" panose="02020603050405020304" pitchFamily="18" charset="0"/>
                    <a:cs typeface="Mangal"/>
                  </a:rPr>
                  <a:t>=[</a:t>
                </a:r>
                <a14:m>
                  <m:oMath xmlns:m="http://schemas.openxmlformats.org/officeDocument/2006/math">
                    <m:sSup>
                      <m:sSupPr>
                        <m:ctrlPr>
                          <a:rPr lang="en-US" sz="2400" i="1">
                            <a:latin typeface="Cambria Math" panose="02040503050406030204" pitchFamily="18" charset="0"/>
                            <a:ea typeface="Times New Roman" panose="02020603050405020304" pitchFamily="18" charset="0"/>
                            <a:cs typeface="Mangal"/>
                          </a:rPr>
                        </m:ctrlPr>
                      </m:sSupPr>
                      <m:e>
                        <m:acc>
                          <m:accPr>
                            <m:chr m:val="̅"/>
                            <m:ctrlPr>
                              <a:rPr lang="en-US" sz="2400" i="1">
                                <a:latin typeface="Cambria Math" panose="02040503050406030204" pitchFamily="18" charset="0"/>
                                <a:ea typeface="Times New Roman" panose="02020603050405020304" pitchFamily="18" charset="0"/>
                                <a:cs typeface="Mangal"/>
                              </a:rPr>
                            </m:ctrlPr>
                          </m:accPr>
                          <m:e>
                            <m:sSup>
                              <m:sSupPr>
                                <m:ctrlPr>
                                  <a:rPr lang="en-US" sz="2400" i="1">
                                    <a:latin typeface="Cambria Math" panose="02040503050406030204" pitchFamily="18" charset="0"/>
                                    <a:ea typeface="Times New Roman" panose="02020603050405020304" pitchFamily="18" charset="0"/>
                                    <a:cs typeface="Mangal"/>
                                  </a:rPr>
                                </m:ctrlPr>
                              </m:sSupPr>
                              <m:e>
                                <m:r>
                                  <a:rPr lang="en-US" sz="2400" i="1">
                                    <a:latin typeface="Cambria Math" panose="02040503050406030204" pitchFamily="18" charset="0"/>
                                    <a:ea typeface="Times New Roman" panose="02020603050405020304" pitchFamily="18" charset="0"/>
                                    <a:cs typeface="Mangal"/>
                                  </a:rPr>
                                  <m:t>𝑣</m:t>
                                </m:r>
                              </m:e>
                              <m:sup>
                                <m:r>
                                  <a:rPr lang="en-US" sz="2400" i="1">
                                    <a:latin typeface="Cambria Math" panose="02040503050406030204" pitchFamily="18" charset="0"/>
                                    <a:ea typeface="Times New Roman" panose="02020603050405020304" pitchFamily="18" charset="0"/>
                                    <a:cs typeface="Mangal"/>
                                  </a:rPr>
                                  <m:t>2</m:t>
                                </m:r>
                              </m:sup>
                            </m:sSup>
                            <m:r>
                              <a:rPr lang="en-US" sz="2400" i="1">
                                <a:latin typeface="Cambria Math" panose="02040503050406030204" pitchFamily="18" charset="0"/>
                                <a:ea typeface="Times New Roman" panose="02020603050405020304" pitchFamily="18" charset="0"/>
                                <a:cs typeface="Mangal"/>
                              </a:rPr>
                              <m:t>]</m:t>
                            </m:r>
                          </m:e>
                        </m:acc>
                      </m:e>
                      <m:sup>
                        <m:r>
                          <a:rPr lang="en-US" sz="2400" i="1">
                            <a:latin typeface="Cambria Math" panose="02040503050406030204" pitchFamily="18" charset="0"/>
                            <a:ea typeface="Times New Roman" panose="02020603050405020304" pitchFamily="18" charset="0"/>
                            <a:cs typeface="Mangal"/>
                          </a:rPr>
                          <m:t>1/2</m:t>
                        </m:r>
                      </m:sup>
                    </m:sSup>
                  </m:oMath>
                </a14:m>
                <a:r>
                  <a:rPr lang="en-US" sz="2400" dirty="0">
                    <a:latin typeface="Calibri" panose="020F0502020204030204" pitchFamily="34" charset="0"/>
                    <a:ea typeface="Times New Roman" panose="02020603050405020304" pitchFamily="18" charset="0"/>
                    <a:cs typeface="Mangal"/>
                  </a:rPr>
                  <a:t> =</a:t>
                </a:r>
                <a14:m>
                  <m:oMath xmlns:m="http://schemas.openxmlformats.org/officeDocument/2006/math">
                    <m:r>
                      <a:rPr lang="en-US" sz="2400" i="1">
                        <a:latin typeface="Cambria Math" panose="02040503050406030204" pitchFamily="18" charset="0"/>
                        <a:ea typeface="Times New Roman" panose="02020603050405020304" pitchFamily="18" charset="0"/>
                        <a:cs typeface="Mangal"/>
                      </a:rPr>
                      <m:t>[</m:t>
                    </m:r>
                    <m:sSup>
                      <m:sSupPr>
                        <m:ctrlPr>
                          <a:rPr lang="en-US" sz="2400" i="1">
                            <a:latin typeface="Cambria Math" panose="02040503050406030204" pitchFamily="18" charset="0"/>
                            <a:ea typeface="Times New Roman" panose="02020603050405020304" pitchFamily="18" charset="0"/>
                            <a:cs typeface="Mangal"/>
                          </a:rPr>
                        </m:ctrlPr>
                      </m:sSupPr>
                      <m:e>
                        <m:f>
                          <m:fPr>
                            <m:ctrlPr>
                              <a:rPr lang="en-US" sz="2400" i="1">
                                <a:latin typeface="Cambria Math" panose="02040503050406030204" pitchFamily="18" charset="0"/>
                                <a:ea typeface="Times New Roman" panose="02020603050405020304" pitchFamily="18" charset="0"/>
                                <a:cs typeface="Mangal"/>
                              </a:rPr>
                            </m:ctrlPr>
                          </m:fPr>
                          <m:num>
                            <m:r>
                              <a:rPr lang="en-US" sz="2400" i="1">
                                <a:latin typeface="Cambria Math" panose="02040503050406030204" pitchFamily="18" charset="0"/>
                                <a:ea typeface="Times New Roman" panose="02020603050405020304" pitchFamily="18" charset="0"/>
                                <a:cs typeface="Mangal"/>
                              </a:rPr>
                              <m:t>3</m:t>
                            </m:r>
                            <m:r>
                              <a:rPr lang="en-US" sz="2400" i="1">
                                <a:latin typeface="Cambria Math" panose="02040503050406030204" pitchFamily="18" charset="0"/>
                                <a:ea typeface="Times New Roman" panose="02020603050405020304" pitchFamily="18" charset="0"/>
                                <a:cs typeface="Mangal"/>
                              </a:rPr>
                              <m:t>𝐾𝑇</m:t>
                            </m:r>
                          </m:num>
                          <m:den>
                            <m:r>
                              <a:rPr lang="en-US" sz="2400" i="1">
                                <a:latin typeface="Cambria Math" panose="02040503050406030204" pitchFamily="18" charset="0"/>
                                <a:ea typeface="Times New Roman" panose="02020603050405020304" pitchFamily="18" charset="0"/>
                                <a:cs typeface="Mangal"/>
                              </a:rPr>
                              <m:t>𝑚</m:t>
                            </m:r>
                          </m:den>
                        </m:f>
                        <m:r>
                          <a:rPr lang="en-US" sz="2400" i="1">
                            <a:latin typeface="Cambria Math" panose="02040503050406030204" pitchFamily="18" charset="0"/>
                            <a:ea typeface="Times New Roman" panose="02020603050405020304" pitchFamily="18" charset="0"/>
                            <a:cs typeface="Mangal"/>
                          </a:rPr>
                          <m:t>]</m:t>
                        </m:r>
                      </m:e>
                      <m:sup>
                        <m:r>
                          <a:rPr lang="en-US" sz="2400" i="1">
                            <a:latin typeface="Cambria Math" panose="02040503050406030204" pitchFamily="18" charset="0"/>
                            <a:ea typeface="Times New Roman" panose="02020603050405020304" pitchFamily="18" charset="0"/>
                            <a:cs typeface="Mangal"/>
                          </a:rPr>
                          <m:t>1/2</m:t>
                        </m:r>
                      </m:sup>
                    </m:sSup>
                  </m:oMath>
                </a14:m>
                <a:r>
                  <a:rPr lang="en-US" sz="2400" dirty="0">
                    <a:latin typeface="Calibri" panose="020F0502020204030204" pitchFamily="34" charset="0"/>
                    <a:ea typeface="Times New Roman" panose="02020603050405020304" pitchFamily="18" charset="0"/>
                    <a:cs typeface="Mangal"/>
                  </a:rPr>
                  <a:t>=1.225</a:t>
                </a:r>
                <a14:m>
                  <m:oMath xmlns:m="http://schemas.openxmlformats.org/officeDocument/2006/math">
                    <m:sSub>
                      <m:sSubPr>
                        <m:ctrlPr>
                          <a:rPr lang="en-US" sz="2400" i="1">
                            <a:latin typeface="Cambria Math" panose="02040503050406030204" pitchFamily="18" charset="0"/>
                            <a:ea typeface="Times New Roman" panose="02020603050405020304" pitchFamily="18" charset="0"/>
                            <a:cs typeface="Mangal"/>
                          </a:rPr>
                        </m:ctrlPr>
                      </m:sSubPr>
                      <m:e>
                        <m:r>
                          <a:rPr lang="en-US" sz="2400" i="1">
                            <a:latin typeface="Cambria Math" panose="02040503050406030204" pitchFamily="18" charset="0"/>
                            <a:ea typeface="Times New Roman" panose="02020603050405020304" pitchFamily="18" charset="0"/>
                            <a:cs typeface="Mangal"/>
                          </a:rPr>
                          <m:t>𝑣</m:t>
                        </m:r>
                      </m:e>
                      <m:sub>
                        <m:r>
                          <a:rPr lang="en-US" sz="2400" i="1">
                            <a:latin typeface="Cambria Math" panose="02040503050406030204" pitchFamily="18" charset="0"/>
                            <a:ea typeface="Times New Roman" panose="02020603050405020304" pitchFamily="18" charset="0"/>
                            <a:cs typeface="Mangal"/>
                          </a:rPr>
                          <m:t>𝑝</m:t>
                        </m:r>
                      </m:sub>
                    </m:sSub>
                  </m:oMath>
                </a14:m>
                <a:endParaRPr lang="en-US" sz="2400" dirty="0">
                  <a:solidFill>
                    <a:srgbClr val="FF0000"/>
                  </a:solidFill>
                  <a:latin typeface="Calibri" panose="020F0502020204030204" pitchFamily="34" charset="0"/>
                  <a:ea typeface="Calibri" panose="020F0502020204030204" pitchFamily="34" charset="0"/>
                  <a:cs typeface="Mangal"/>
                </a:endParaRPr>
              </a:p>
              <a:p>
                <a:pPr marL="0" indent="0">
                  <a:lnSpc>
                    <a:spcPct val="115000"/>
                  </a:lnSpc>
                  <a:spcAft>
                    <a:spcPts val="1000"/>
                  </a:spcAft>
                  <a:buNone/>
                </a:pPr>
                <a14:m>
                  <m:oMath xmlns:m="http://schemas.openxmlformats.org/officeDocument/2006/math">
                    <m:box>
                      <m:boxPr>
                        <m:ctrlPr>
                          <a:rPr lang="en-US" sz="3600" i="1">
                            <a:latin typeface="Cambria Math" panose="02040503050406030204" pitchFamily="18" charset="0"/>
                            <a:ea typeface="Times New Roman" panose="02020603050405020304" pitchFamily="18" charset="0"/>
                            <a:cs typeface="Mangal"/>
                          </a:rPr>
                        </m:ctrlPr>
                      </m:boxPr>
                      <m:e>
                        <m:argPr>
                          <m:argSz m:val="-1"/>
                        </m:argPr>
                        <m:f>
                          <m:fPr>
                            <m:ctrlPr>
                              <a:rPr lang="en-US" sz="3600" i="1">
                                <a:latin typeface="Cambria Math" panose="02040503050406030204" pitchFamily="18" charset="0"/>
                                <a:ea typeface="Times New Roman" panose="02020603050405020304" pitchFamily="18" charset="0"/>
                                <a:cs typeface="Mangal"/>
                              </a:rPr>
                            </m:ctrlPr>
                          </m:fPr>
                          <m:num>
                            <m:r>
                              <a:rPr lang="en-US" sz="3600" i="1">
                                <a:latin typeface="Cambria Math" panose="02040503050406030204" pitchFamily="18" charset="0"/>
                                <a:ea typeface="Times New Roman" panose="02020603050405020304" pitchFamily="18" charset="0"/>
                                <a:cs typeface="Mangal"/>
                              </a:rPr>
                              <m:t>𝐾</m:t>
                            </m:r>
                          </m:num>
                          <m:den>
                            <m:r>
                              <a:rPr lang="en-US" sz="3600" i="1">
                                <a:latin typeface="Cambria Math" panose="02040503050406030204" pitchFamily="18" charset="0"/>
                                <a:ea typeface="Times New Roman" panose="02020603050405020304" pitchFamily="18" charset="0"/>
                                <a:cs typeface="Mangal"/>
                              </a:rPr>
                              <m:t>𝑚</m:t>
                            </m:r>
                          </m:den>
                        </m:f>
                      </m:e>
                    </m:box>
                  </m:oMath>
                </a14:m>
                <a:r>
                  <a:rPr lang="en-US" sz="3600" dirty="0">
                    <a:latin typeface="Calibri" panose="020F0502020204030204" pitchFamily="34" charset="0"/>
                    <a:ea typeface="Times New Roman" panose="02020603050405020304" pitchFamily="18" charset="0"/>
                    <a:cs typeface="Mangal"/>
                  </a:rPr>
                  <a:t> =</a:t>
                </a:r>
                <a14:m>
                  <m:oMath xmlns:m="http://schemas.openxmlformats.org/officeDocument/2006/math">
                    <m:f>
                      <m:fPr>
                        <m:ctrlPr>
                          <a:rPr lang="en-US" sz="3600" i="1">
                            <a:latin typeface="Cambria Math" panose="02040503050406030204" pitchFamily="18" charset="0"/>
                            <a:ea typeface="Times New Roman" panose="02020603050405020304" pitchFamily="18" charset="0"/>
                            <a:cs typeface="Mangal"/>
                          </a:rPr>
                        </m:ctrlPr>
                      </m:fPr>
                      <m:num>
                        <m:sSub>
                          <m:sSubPr>
                            <m:ctrlPr>
                              <a:rPr lang="en-US" sz="3600" i="1">
                                <a:latin typeface="Cambria Math" panose="02040503050406030204" pitchFamily="18" charset="0"/>
                                <a:ea typeface="Times New Roman" panose="02020603050405020304" pitchFamily="18" charset="0"/>
                                <a:cs typeface="Mangal"/>
                              </a:rPr>
                            </m:ctrlPr>
                          </m:sSubPr>
                          <m:e>
                            <m:r>
                              <a:rPr lang="en-US" sz="3600" i="1">
                                <a:latin typeface="Cambria Math" panose="02040503050406030204" pitchFamily="18" charset="0"/>
                                <a:ea typeface="Times New Roman" panose="02020603050405020304" pitchFamily="18" charset="0"/>
                                <a:cs typeface="Mangal"/>
                              </a:rPr>
                              <m:t>𝑅</m:t>
                            </m:r>
                          </m:e>
                          <m:sub>
                            <m:r>
                              <a:rPr lang="en-US" sz="3600" i="1">
                                <a:latin typeface="Cambria Math" panose="02040503050406030204" pitchFamily="18" charset="0"/>
                                <a:ea typeface="Times New Roman" panose="02020603050405020304" pitchFamily="18" charset="0"/>
                                <a:cs typeface="Mangal"/>
                              </a:rPr>
                              <m:t>𝑜</m:t>
                            </m:r>
                          </m:sub>
                        </m:sSub>
                      </m:num>
                      <m:den>
                        <m:r>
                          <a:rPr lang="en-US" sz="3600" b="0" i="1" smtClean="0">
                            <a:latin typeface="Cambria Math" panose="02040503050406030204" pitchFamily="18" charset="0"/>
                            <a:ea typeface="Times New Roman" panose="02020603050405020304" pitchFamily="18" charset="0"/>
                            <a:cs typeface="Mangal"/>
                          </a:rPr>
                          <m:t>𝑀</m:t>
                        </m:r>
                      </m:den>
                    </m:f>
                  </m:oMath>
                </a14:m>
                <a:r>
                  <a:rPr lang="en-US" sz="3600" dirty="0">
                    <a:latin typeface="Calibri" panose="020F0502020204030204" pitchFamily="34" charset="0"/>
                    <a:ea typeface="Times New Roman" panose="02020603050405020304" pitchFamily="18" charset="0"/>
                    <a:cs typeface="Mangal"/>
                  </a:rPr>
                  <a:t>                                    </a:t>
                </a:r>
                <a14:m>
                  <m:oMath xmlns:m="http://schemas.openxmlformats.org/officeDocument/2006/math">
                    <m:r>
                      <a:rPr lang="en-IN" sz="3600" b="0" i="0" smtClean="0">
                        <a:latin typeface="Cambria Math"/>
                        <a:ea typeface="Times New Roman" panose="02020603050405020304" pitchFamily="18" charset="0"/>
                        <a:cs typeface="Mangal"/>
                      </a:rPr>
                      <m:t> </m:t>
                    </m:r>
                    <m:sSub>
                      <m:sSubPr>
                        <m:ctrlPr>
                          <a:rPr lang="en-US" sz="3600" i="1">
                            <a:latin typeface="Cambria Math" panose="02040503050406030204" pitchFamily="18" charset="0"/>
                            <a:ea typeface="Times New Roman" panose="02020603050405020304" pitchFamily="18" charset="0"/>
                            <a:cs typeface="Mangal"/>
                          </a:rPr>
                        </m:ctrlPr>
                      </m:sSubPr>
                      <m:e>
                        <m:r>
                          <a:rPr lang="en-US" sz="3600" i="1">
                            <a:latin typeface="Cambria Math" panose="02040503050406030204" pitchFamily="18" charset="0"/>
                            <a:ea typeface="Times New Roman" panose="02020603050405020304" pitchFamily="18" charset="0"/>
                            <a:cs typeface="Mangal"/>
                          </a:rPr>
                          <m:t>𝑣</m:t>
                        </m:r>
                      </m:e>
                      <m:sub>
                        <m:r>
                          <a:rPr lang="en-US" sz="3600" i="1">
                            <a:latin typeface="Cambria Math" panose="02040503050406030204" pitchFamily="18" charset="0"/>
                            <a:ea typeface="Times New Roman" panose="02020603050405020304" pitchFamily="18" charset="0"/>
                            <a:cs typeface="Mangal"/>
                          </a:rPr>
                          <m:t>𝑎𝑣</m:t>
                        </m:r>
                      </m:sub>
                    </m:sSub>
                  </m:oMath>
                </a14:m>
                <a:r>
                  <a:rPr lang="en-US" sz="2400" dirty="0">
                    <a:latin typeface="Calibri" panose="020F0502020204030204" pitchFamily="34" charset="0"/>
                    <a:ea typeface="Times New Roman" panose="02020603050405020304" pitchFamily="18" charset="0"/>
                    <a:cs typeface="Mangal"/>
                  </a:rPr>
                  <a:t>=1.45*</a:t>
                </a:r>
                <a14:m>
                  <m:oMath xmlns:m="http://schemas.openxmlformats.org/officeDocument/2006/math">
                    <m:sSup>
                      <m:sSupPr>
                        <m:ctrlPr>
                          <a:rPr lang="en-US" sz="2400" i="1">
                            <a:latin typeface="Cambria Math" panose="02040503050406030204" pitchFamily="18" charset="0"/>
                            <a:ea typeface="Times New Roman" panose="02020603050405020304" pitchFamily="18" charset="0"/>
                            <a:cs typeface="Mangal"/>
                          </a:rPr>
                        </m:ctrlPr>
                      </m:sSupPr>
                      <m:e>
                        <m:r>
                          <a:rPr lang="en-US" sz="2400" i="1">
                            <a:latin typeface="Cambria Math" panose="02040503050406030204" pitchFamily="18" charset="0"/>
                            <a:ea typeface="Times New Roman" panose="02020603050405020304" pitchFamily="18" charset="0"/>
                            <a:cs typeface="Mangal"/>
                          </a:rPr>
                          <m:t>10</m:t>
                        </m:r>
                      </m:e>
                      <m:sup>
                        <m:r>
                          <a:rPr lang="en-US" sz="2400" i="1">
                            <a:latin typeface="Cambria Math" panose="02040503050406030204" pitchFamily="18" charset="0"/>
                            <a:ea typeface="Times New Roman" panose="02020603050405020304" pitchFamily="18" charset="0"/>
                            <a:cs typeface="Mangal"/>
                          </a:rPr>
                          <m:t>4</m:t>
                        </m:r>
                      </m:sup>
                    </m:sSup>
                    <m:sSup>
                      <m:sSupPr>
                        <m:ctrlPr>
                          <a:rPr lang="en-US" sz="2400" i="1">
                            <a:latin typeface="Cambria Math" panose="02040503050406030204" pitchFamily="18" charset="0"/>
                            <a:ea typeface="Times New Roman" panose="02020603050405020304" pitchFamily="18" charset="0"/>
                            <a:cs typeface="Mangal"/>
                          </a:rPr>
                        </m:ctrlPr>
                      </m:sSupPr>
                      <m:e>
                        <m:box>
                          <m:boxPr>
                            <m:ctrlPr>
                              <a:rPr lang="en-US" sz="2400" i="1">
                                <a:latin typeface="Cambria Math" panose="02040503050406030204" pitchFamily="18" charset="0"/>
                                <a:ea typeface="Times New Roman" panose="02020603050405020304" pitchFamily="18" charset="0"/>
                                <a:cs typeface="Mangal"/>
                              </a:rPr>
                            </m:ctrlPr>
                          </m:boxPr>
                          <m:e>
                            <m:argPr>
                              <m:argSz m:val="-1"/>
                            </m:argPr>
                            <m:r>
                              <a:rPr lang="en-US" sz="2400" i="1">
                                <a:latin typeface="Cambria Math" panose="02040503050406030204" pitchFamily="18" charset="0"/>
                                <a:ea typeface="Times New Roman" panose="02020603050405020304" pitchFamily="18" charset="0"/>
                                <a:cs typeface="Mangal"/>
                              </a:rPr>
                              <m:t>(</m:t>
                            </m:r>
                            <m:f>
                              <m:fPr>
                                <m:ctrlPr>
                                  <a:rPr lang="en-US" sz="2400" i="1">
                                    <a:latin typeface="Cambria Math" panose="02040503050406030204" pitchFamily="18" charset="0"/>
                                    <a:ea typeface="Times New Roman" panose="02020603050405020304" pitchFamily="18" charset="0"/>
                                    <a:cs typeface="Mangal"/>
                                  </a:rPr>
                                </m:ctrlPr>
                              </m:fPr>
                              <m:num>
                                <m:r>
                                  <a:rPr lang="en-US" sz="2400" i="1">
                                    <a:latin typeface="Cambria Math" panose="02040503050406030204" pitchFamily="18" charset="0"/>
                                    <a:ea typeface="Times New Roman" panose="02020603050405020304" pitchFamily="18" charset="0"/>
                                    <a:cs typeface="Mangal"/>
                                  </a:rPr>
                                  <m:t>𝑇</m:t>
                                </m:r>
                              </m:num>
                              <m:den>
                                <m:r>
                                  <a:rPr lang="en-US" sz="2400" i="1">
                                    <a:latin typeface="Cambria Math" panose="02040503050406030204" pitchFamily="18" charset="0"/>
                                    <a:ea typeface="Times New Roman" panose="02020603050405020304" pitchFamily="18" charset="0"/>
                                    <a:cs typeface="Mangal"/>
                                  </a:rPr>
                                  <m:t>𝑚</m:t>
                                </m:r>
                              </m:den>
                            </m:f>
                          </m:e>
                        </m:box>
                        <m:r>
                          <a:rPr lang="en-US" sz="2400" i="1">
                            <a:latin typeface="Cambria Math" panose="02040503050406030204" pitchFamily="18" charset="0"/>
                            <a:ea typeface="Times New Roman" panose="02020603050405020304" pitchFamily="18" charset="0"/>
                            <a:cs typeface="Mangal"/>
                          </a:rPr>
                          <m:t>)</m:t>
                        </m:r>
                      </m:e>
                      <m:sup>
                        <m:r>
                          <a:rPr lang="en-US" sz="2400" i="1">
                            <a:latin typeface="Cambria Math" panose="02040503050406030204" pitchFamily="18" charset="0"/>
                            <a:ea typeface="Times New Roman" panose="02020603050405020304" pitchFamily="18" charset="0"/>
                            <a:cs typeface="Mangal"/>
                          </a:rPr>
                          <m:t>1/</m:t>
                        </m:r>
                        <m:r>
                          <a:rPr lang="en-IN" sz="2400" b="0" i="1" smtClean="0">
                            <a:latin typeface="Cambria Math"/>
                            <a:ea typeface="Times New Roman" panose="02020603050405020304" pitchFamily="18" charset="0"/>
                            <a:cs typeface="Mangal"/>
                          </a:rPr>
                          <m:t>2</m:t>
                        </m:r>
                      </m:sup>
                    </m:sSup>
                  </m:oMath>
                </a14:m>
                <a:r>
                  <a:rPr lang="en-US" sz="2400" dirty="0">
                    <a:latin typeface="Calibri" panose="020F0502020204030204" pitchFamily="34" charset="0"/>
                    <a:ea typeface="Times New Roman" panose="02020603050405020304" pitchFamily="18" charset="0"/>
                    <a:cs typeface="Mangal"/>
                  </a:rPr>
                  <a:t> cm/s    ……(ii)</a:t>
                </a:r>
                <a:endParaRPr lang="en-US" sz="2400" dirty="0">
                  <a:latin typeface="Calibri" panose="020F0502020204030204" pitchFamily="34" charset="0"/>
                  <a:ea typeface="Calibri" panose="020F0502020204030204" pitchFamily="34" charset="0"/>
                  <a:cs typeface="Mangal"/>
                </a:endParaRPr>
              </a:p>
              <a:p>
                <a:pPr marL="0" indent="0">
                  <a:lnSpc>
                    <a:spcPct val="115000"/>
                  </a:lnSpc>
                  <a:spcAft>
                    <a:spcPts val="1000"/>
                  </a:spcAft>
                  <a:buNone/>
                </a:pPr>
                <a:endParaRPr lang="en-US" sz="2400" dirty="0"/>
              </a:p>
              <a:p>
                <a:endParaRPr lang="en-US" sz="2400" dirty="0"/>
              </a:p>
            </p:txBody>
          </p:sp>
        </mc:Choice>
        <mc:Fallback xmlns="">
          <p:sp>
            <p:nvSpPr>
              <p:cNvPr id="5" name="Title 1"/>
              <p:cNvSpPr>
                <a:spLocks noGrp="1" noRot="1" noChangeAspect="1" noMove="1" noResize="1" noEditPoints="1" noAdjustHandles="1" noChangeArrowheads="1" noChangeShapeType="1" noTextEdit="1"/>
              </p:cNvSpPr>
              <p:nvPr>
                <p:ph idx="1"/>
              </p:nvPr>
            </p:nvSpPr>
            <p:spPr>
              <a:xfrm>
                <a:off x="-2" y="0"/>
                <a:ext cx="10972801" cy="7315200"/>
              </a:xfrm>
              <a:blipFill rotWithShape="1">
                <a:blip r:embed="rId2"/>
                <a:stretch>
                  <a:fillRect l="-889"/>
                </a:stretch>
              </a:blipFill>
            </p:spPr>
            <p:txBody>
              <a:bodyPr/>
              <a:lstStyle/>
              <a:p>
                <a:r>
                  <a:rPr lang="en-IN">
                    <a:noFill/>
                  </a:rPr>
                  <a:t> </a:t>
                </a:r>
              </a:p>
            </p:txBody>
          </p:sp>
        </mc:Fallback>
      </mc:AlternateContent>
    </p:spTree>
    <p:extLst>
      <p:ext uri="{BB962C8B-B14F-4D97-AF65-F5344CB8AC3E}">
        <p14:creationId xmlns:p14="http://schemas.microsoft.com/office/powerpoint/2010/main" val="190513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17</a:t>
            </a:fld>
            <a:endParaRPr lang="en-US"/>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194" r="40636"/>
          <a:stretch/>
        </p:blipFill>
        <p:spPr bwMode="auto">
          <a:xfrm rot="5400000">
            <a:off x="2234256" y="-988520"/>
            <a:ext cx="6223390" cy="897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30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p:txBody>
          <a:bodyPr/>
          <a:lstStyle/>
          <a:p>
            <a:pPr>
              <a:defRPr/>
            </a:pPr>
            <a:fld id="{BE375661-15A0-48B3-AE6C-26EF304B9793}" type="datetime2">
              <a:rPr lang="en-US" smtClean="0"/>
              <a:pPr>
                <a:defRPr/>
              </a:pPr>
              <a:t>Sunday, January 17, 2021</a:t>
            </a:fld>
            <a:endParaRPr lang="en-US"/>
          </a:p>
        </p:txBody>
      </p:sp>
      <p:sp>
        <p:nvSpPr>
          <p:cNvPr id="31747" name="Slide Number Placeholder 4"/>
          <p:cNvSpPr>
            <a:spLocks noGrp="1"/>
          </p:cNvSpPr>
          <p:nvPr>
            <p:ph type="sldNum" sz="quarter" idx="12"/>
          </p:nvPr>
        </p:nvSpPr>
        <p:spPr/>
        <p:txBody>
          <a:bodyPr/>
          <a:lstStyle/>
          <a:p>
            <a:pPr>
              <a:defRPr/>
            </a:pPr>
            <a:fld id="{FDA92946-E1B8-4513-8E30-6BEC598E9206}" type="slidenum">
              <a:rPr lang="en-US" smtClean="0"/>
              <a:pPr>
                <a:defRPr/>
              </a:pPr>
              <a:t>18</a:t>
            </a:fld>
            <a:endParaRPr lang="en-US"/>
          </a:p>
        </p:txBody>
      </p:sp>
      <p:pic>
        <p:nvPicPr>
          <p:cNvPr id="40964" name="Picture 2"/>
          <p:cNvPicPr>
            <a:picLocks noChangeAspect="1" noChangeArrowheads="1"/>
          </p:cNvPicPr>
          <p:nvPr/>
        </p:nvPicPr>
        <p:blipFill>
          <a:blip r:embed="rId2"/>
          <a:srcRect/>
          <a:stretch>
            <a:fillRect/>
          </a:stretch>
        </p:blipFill>
        <p:spPr bwMode="auto">
          <a:xfrm>
            <a:off x="4090988" y="228600"/>
            <a:ext cx="2790825" cy="304800"/>
          </a:xfrm>
          <a:prstGeom prst="rect">
            <a:avLst/>
          </a:prstGeom>
          <a:noFill/>
          <a:ln w="9525" algn="ctr">
            <a:noFill/>
            <a:miter lim="800000"/>
            <a:headEnd/>
            <a:tailEnd/>
          </a:ln>
        </p:spPr>
      </p:pic>
      <p:pic>
        <p:nvPicPr>
          <p:cNvPr id="40965" name="Picture 3"/>
          <p:cNvPicPr>
            <a:picLocks noChangeAspect="1" noChangeArrowheads="1"/>
          </p:cNvPicPr>
          <p:nvPr/>
        </p:nvPicPr>
        <p:blipFill>
          <a:blip r:embed="rId3"/>
          <a:srcRect/>
          <a:stretch>
            <a:fillRect/>
          </a:stretch>
        </p:blipFill>
        <p:spPr bwMode="auto">
          <a:xfrm>
            <a:off x="1219200" y="914400"/>
            <a:ext cx="8518525" cy="5029200"/>
          </a:xfrm>
          <a:prstGeom prst="rect">
            <a:avLst/>
          </a:prstGeom>
          <a:noFill/>
          <a:ln w="9525" algn="ctr">
            <a:noFill/>
            <a:miter lim="800000"/>
            <a:headEnd/>
            <a:tailEnd/>
          </a:ln>
        </p:spPr>
      </p:pic>
    </p:spTree>
    <p:extLst>
      <p:ext uri="{BB962C8B-B14F-4D97-AF65-F5344CB8AC3E}">
        <p14:creationId xmlns:p14="http://schemas.microsoft.com/office/powerpoint/2010/main" val="3671848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19</a:t>
            </a:fld>
            <a:endParaRPr lang="en-US"/>
          </a:p>
        </p:txBody>
      </p:sp>
      <p:sp>
        <p:nvSpPr>
          <p:cNvPr id="6" name="TextBox 5"/>
          <p:cNvSpPr txBox="1"/>
          <p:nvPr/>
        </p:nvSpPr>
        <p:spPr>
          <a:xfrm>
            <a:off x="3505200" y="228600"/>
            <a:ext cx="3223959" cy="461665"/>
          </a:xfrm>
          <a:prstGeom prst="rect">
            <a:avLst/>
          </a:prstGeom>
          <a:noFill/>
        </p:spPr>
        <p:txBody>
          <a:bodyPr wrap="none" rtlCol="0">
            <a:spAutoFit/>
          </a:bodyPr>
          <a:lstStyle/>
          <a:p>
            <a:r>
              <a:rPr lang="en-IN" b="1" dirty="0">
                <a:solidFill>
                  <a:srgbClr val="FF0000"/>
                </a:solidFill>
              </a:rPr>
              <a:t>PREVIOUS CLASSES</a:t>
            </a:r>
          </a:p>
        </p:txBody>
      </p:sp>
      <p:sp>
        <p:nvSpPr>
          <p:cNvPr id="7" name="TextBox 6"/>
          <p:cNvSpPr txBox="1"/>
          <p:nvPr/>
        </p:nvSpPr>
        <p:spPr>
          <a:xfrm>
            <a:off x="609600" y="1143000"/>
            <a:ext cx="7633628" cy="2308324"/>
          </a:xfrm>
          <a:prstGeom prst="rect">
            <a:avLst/>
          </a:prstGeom>
          <a:noFill/>
        </p:spPr>
        <p:txBody>
          <a:bodyPr wrap="none" rtlCol="0">
            <a:spAutoFit/>
          </a:bodyPr>
          <a:lstStyle/>
          <a:p>
            <a:r>
              <a:rPr lang="en-IN" dirty="0"/>
              <a:t>1- Error analysis</a:t>
            </a:r>
          </a:p>
          <a:p>
            <a:r>
              <a:rPr lang="en-IN" dirty="0"/>
              <a:t>2- Precession, Resolution etc.</a:t>
            </a:r>
          </a:p>
          <a:p>
            <a:r>
              <a:rPr lang="en-IN" dirty="0"/>
              <a:t>3- Examples of different applications of Vacuum Techniques</a:t>
            </a:r>
          </a:p>
          <a:p>
            <a:r>
              <a:rPr lang="en-IN" dirty="0"/>
              <a:t>4- Basics of Gas Properties</a:t>
            </a:r>
          </a:p>
          <a:p>
            <a:r>
              <a:rPr lang="en-IN" dirty="0"/>
              <a:t>5- Gas laws</a:t>
            </a:r>
          </a:p>
          <a:p>
            <a:r>
              <a:rPr lang="en-IN" dirty="0"/>
              <a:t>6- Velocity of gasses etc.</a:t>
            </a:r>
          </a:p>
        </p:txBody>
      </p:sp>
      <p:sp>
        <p:nvSpPr>
          <p:cNvPr id="8" name="TextBox 7"/>
          <p:cNvSpPr txBox="1"/>
          <p:nvPr/>
        </p:nvSpPr>
        <p:spPr>
          <a:xfrm>
            <a:off x="580650" y="4568340"/>
            <a:ext cx="9853275" cy="523220"/>
          </a:xfrm>
          <a:prstGeom prst="rect">
            <a:avLst/>
          </a:prstGeom>
          <a:noFill/>
        </p:spPr>
        <p:txBody>
          <a:bodyPr wrap="none" rtlCol="0">
            <a:spAutoFit/>
          </a:bodyPr>
          <a:lstStyle/>
          <a:p>
            <a:r>
              <a:rPr lang="en-IN" sz="2800" b="1" dirty="0">
                <a:solidFill>
                  <a:srgbClr val="C00000"/>
                </a:solidFill>
              </a:rPr>
              <a:t> Molecular incident rate, Mean free path and Viscosity of a gas </a:t>
            </a:r>
          </a:p>
        </p:txBody>
      </p:sp>
    </p:spTree>
    <p:extLst>
      <p:ext uri="{BB962C8B-B14F-4D97-AF65-F5344CB8AC3E}">
        <p14:creationId xmlns:p14="http://schemas.microsoft.com/office/powerpoint/2010/main" val="1720213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2</a:t>
            </a:fld>
            <a:endParaRPr lang="en-US"/>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629" r="28950"/>
          <a:stretch/>
        </p:blipFill>
        <p:spPr bwMode="auto">
          <a:xfrm rot="5400000">
            <a:off x="2555479" y="-621168"/>
            <a:ext cx="5861844" cy="8229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35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p:txBody>
          <a:bodyPr/>
          <a:lstStyle/>
          <a:p>
            <a:pPr>
              <a:defRPr/>
            </a:pPr>
            <a:fld id="{BC48924E-42EA-4D45-BE49-A7A35067990E}" type="datetime2">
              <a:rPr lang="en-US" smtClean="0"/>
              <a:pPr>
                <a:defRPr/>
              </a:pPr>
              <a:t>Sunday, January 17, 2021</a:t>
            </a:fld>
            <a:endParaRPr lang="en-US"/>
          </a:p>
        </p:txBody>
      </p:sp>
      <p:sp>
        <p:nvSpPr>
          <p:cNvPr id="26627" name="Slide Number Placeholder 4"/>
          <p:cNvSpPr>
            <a:spLocks noGrp="1"/>
          </p:cNvSpPr>
          <p:nvPr>
            <p:ph type="sldNum" sz="quarter" idx="12"/>
          </p:nvPr>
        </p:nvSpPr>
        <p:spPr/>
        <p:txBody>
          <a:bodyPr/>
          <a:lstStyle/>
          <a:p>
            <a:pPr>
              <a:defRPr/>
            </a:pPr>
            <a:fld id="{26149C6F-2572-40FE-8755-2BAD4A0EB609}" type="slidenum">
              <a:rPr lang="en-US" smtClean="0"/>
              <a:pPr>
                <a:defRPr/>
              </a:pPr>
              <a:t>20</a:t>
            </a:fld>
            <a:endParaRPr lang="en-US"/>
          </a:p>
        </p:txBody>
      </p:sp>
      <p:pic>
        <p:nvPicPr>
          <p:cNvPr id="35844" name="Picture 2"/>
          <p:cNvPicPr>
            <a:picLocks noChangeAspect="1" noChangeArrowheads="1"/>
          </p:cNvPicPr>
          <p:nvPr/>
        </p:nvPicPr>
        <p:blipFill>
          <a:blip r:embed="rId2"/>
          <a:srcRect/>
          <a:stretch>
            <a:fillRect/>
          </a:stretch>
        </p:blipFill>
        <p:spPr bwMode="auto">
          <a:xfrm>
            <a:off x="2971800" y="0"/>
            <a:ext cx="4648200" cy="652463"/>
          </a:xfrm>
          <a:prstGeom prst="rect">
            <a:avLst/>
          </a:prstGeom>
          <a:noFill/>
          <a:ln w="9525" algn="ctr">
            <a:noFill/>
            <a:miter lim="800000"/>
            <a:headEnd/>
            <a:tailEnd/>
          </a:ln>
        </p:spPr>
      </p:pic>
      <p:pic>
        <p:nvPicPr>
          <p:cNvPr id="35845" name="Picture 3"/>
          <p:cNvPicPr>
            <a:picLocks noChangeAspect="1" noChangeArrowheads="1"/>
          </p:cNvPicPr>
          <p:nvPr/>
        </p:nvPicPr>
        <p:blipFill>
          <a:blip r:embed="rId3"/>
          <a:srcRect/>
          <a:stretch>
            <a:fillRect/>
          </a:stretch>
        </p:blipFill>
        <p:spPr bwMode="auto">
          <a:xfrm>
            <a:off x="838200" y="838200"/>
            <a:ext cx="9432925" cy="5257800"/>
          </a:xfrm>
          <a:prstGeom prst="rect">
            <a:avLst/>
          </a:prstGeom>
          <a:noFill/>
          <a:ln w="9525" algn="ctr">
            <a:noFill/>
            <a:miter lim="800000"/>
            <a:headEnd/>
            <a:tailEnd/>
          </a:ln>
        </p:spPr>
      </p:pic>
      <p:pic>
        <p:nvPicPr>
          <p:cNvPr id="35846" name="Picture 4"/>
          <p:cNvPicPr>
            <a:picLocks noChangeAspect="1" noChangeArrowheads="1"/>
          </p:cNvPicPr>
          <p:nvPr/>
        </p:nvPicPr>
        <p:blipFill>
          <a:blip r:embed="rId4"/>
          <a:srcRect/>
          <a:stretch>
            <a:fillRect/>
          </a:stretch>
        </p:blipFill>
        <p:spPr bwMode="auto">
          <a:xfrm>
            <a:off x="10253663" y="1143000"/>
            <a:ext cx="109537" cy="2519363"/>
          </a:xfrm>
          <a:prstGeom prst="rect">
            <a:avLst/>
          </a:prstGeom>
          <a:noFill/>
          <a:ln w="9525" algn="ctr">
            <a:noFill/>
            <a:miter lim="800000"/>
            <a:headEnd/>
            <a:tailEnd/>
          </a:ln>
        </p:spPr>
      </p:pic>
    </p:spTree>
    <p:extLst>
      <p:ext uri="{BB962C8B-B14F-4D97-AF65-F5344CB8AC3E}">
        <p14:creationId xmlns:p14="http://schemas.microsoft.com/office/powerpoint/2010/main" val="3246032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p:txBody>
          <a:bodyPr/>
          <a:lstStyle/>
          <a:p>
            <a:pPr>
              <a:defRPr/>
            </a:pPr>
            <a:fld id="{F1793CDA-5C61-4C17-867A-F02F07D91753}" type="datetime2">
              <a:rPr lang="en-US" smtClean="0"/>
              <a:pPr>
                <a:defRPr/>
              </a:pPr>
              <a:t>Sunday, January 17, 2021</a:t>
            </a:fld>
            <a:endParaRPr lang="en-US"/>
          </a:p>
        </p:txBody>
      </p:sp>
      <p:sp>
        <p:nvSpPr>
          <p:cNvPr id="27651" name="Slide Number Placeholder 4"/>
          <p:cNvSpPr>
            <a:spLocks noGrp="1"/>
          </p:cNvSpPr>
          <p:nvPr>
            <p:ph type="sldNum" sz="quarter" idx="12"/>
          </p:nvPr>
        </p:nvSpPr>
        <p:spPr/>
        <p:txBody>
          <a:bodyPr/>
          <a:lstStyle/>
          <a:p>
            <a:pPr>
              <a:defRPr/>
            </a:pPr>
            <a:fld id="{CA1A6659-3902-4228-96D4-DC12D5423AC4}" type="slidenum">
              <a:rPr lang="en-US" smtClean="0"/>
              <a:pPr>
                <a:defRPr/>
              </a:pPr>
              <a:t>21</a:t>
            </a:fld>
            <a:endParaRPr lang="en-US"/>
          </a:p>
        </p:txBody>
      </p:sp>
      <p:pic>
        <p:nvPicPr>
          <p:cNvPr id="36868" name="Picture 2"/>
          <p:cNvPicPr>
            <a:picLocks noChangeAspect="1" noChangeArrowheads="1"/>
          </p:cNvPicPr>
          <p:nvPr/>
        </p:nvPicPr>
        <p:blipFill>
          <a:blip r:embed="rId2"/>
          <a:srcRect/>
          <a:stretch>
            <a:fillRect/>
          </a:stretch>
        </p:blipFill>
        <p:spPr bwMode="auto">
          <a:xfrm>
            <a:off x="4114800" y="152400"/>
            <a:ext cx="3344863" cy="381000"/>
          </a:xfrm>
          <a:prstGeom prst="rect">
            <a:avLst/>
          </a:prstGeom>
          <a:noFill/>
          <a:ln w="9525" algn="ctr">
            <a:noFill/>
            <a:miter lim="800000"/>
            <a:headEnd/>
            <a:tailEnd/>
          </a:ln>
        </p:spPr>
      </p:pic>
      <p:pic>
        <p:nvPicPr>
          <p:cNvPr id="36869" name="Picture 3"/>
          <p:cNvPicPr>
            <a:picLocks noChangeAspect="1" noChangeArrowheads="1"/>
          </p:cNvPicPr>
          <p:nvPr/>
        </p:nvPicPr>
        <p:blipFill>
          <a:blip r:embed="rId3"/>
          <a:srcRect/>
          <a:stretch>
            <a:fillRect/>
          </a:stretch>
        </p:blipFill>
        <p:spPr bwMode="auto">
          <a:xfrm>
            <a:off x="1524000" y="1057275"/>
            <a:ext cx="7543800" cy="5300663"/>
          </a:xfrm>
          <a:prstGeom prst="rect">
            <a:avLst/>
          </a:prstGeom>
          <a:noFill/>
          <a:ln w="9525" algn="ctr">
            <a:noFill/>
            <a:miter lim="800000"/>
            <a:headEnd/>
            <a:tailEnd/>
          </a:ln>
        </p:spPr>
      </p:pic>
    </p:spTree>
    <p:extLst>
      <p:ext uri="{BB962C8B-B14F-4D97-AF65-F5344CB8AC3E}">
        <p14:creationId xmlns:p14="http://schemas.microsoft.com/office/powerpoint/2010/main" val="1230028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22</a:t>
            </a:fld>
            <a:endParaRPr lang="en-US"/>
          </a:p>
        </p:txBody>
      </p:sp>
      <mc:AlternateContent xmlns:mc="http://schemas.openxmlformats.org/markup-compatibility/2006" xmlns:a14="http://schemas.microsoft.com/office/drawing/2010/main">
        <mc:Choice Requires="a14">
          <p:sp>
            <p:nvSpPr>
              <p:cNvPr id="6" name="Rectangle 5"/>
              <p:cNvSpPr/>
              <p:nvPr/>
            </p:nvSpPr>
            <p:spPr>
              <a:xfrm>
                <a:off x="367191" y="242325"/>
                <a:ext cx="10280069" cy="7139711"/>
              </a:xfrm>
              <a:prstGeom prst="rect">
                <a:avLst/>
              </a:prstGeom>
            </p:spPr>
            <p:txBody>
              <a:bodyPr wrap="square">
                <a:spAutoFit/>
              </a:bodyPr>
              <a:lstStyle/>
              <a:p>
                <a:pPr marL="0" indent="0" algn="ctr">
                  <a:lnSpc>
                    <a:spcPct val="115000"/>
                  </a:lnSpc>
                  <a:spcAft>
                    <a:spcPts val="1000"/>
                  </a:spcAft>
                  <a:buNone/>
                </a:pPr>
                <a:r>
                  <a:rPr lang="en-US" sz="4000" dirty="0">
                    <a:solidFill>
                      <a:srgbClr val="FF0000"/>
                    </a:solidFill>
                    <a:latin typeface="Calibri" panose="020F0502020204030204" pitchFamily="34" charset="0"/>
                    <a:ea typeface="Times New Roman" panose="02020603050405020304" pitchFamily="18" charset="0"/>
                    <a:cs typeface="Mangal"/>
                  </a:rPr>
                  <a:t>Molecular incident rate</a:t>
                </a:r>
              </a:p>
              <a:p>
                <a:pPr marL="0" indent="0">
                  <a:lnSpc>
                    <a:spcPct val="115000"/>
                  </a:lnSpc>
                  <a:spcAft>
                    <a:spcPts val="1000"/>
                  </a:spcAft>
                  <a:buNone/>
                </a:pPr>
                <a:endParaRPr lang="en-US" dirty="0">
                  <a:latin typeface="Calibri" panose="020F0502020204030204" pitchFamily="34" charset="0"/>
                  <a:ea typeface="Times New Roman" panose="02020603050405020304" pitchFamily="18" charset="0"/>
                  <a:cs typeface="Mangal"/>
                </a:endParaRPr>
              </a:p>
              <a:p>
                <a:pPr marL="0" indent="0">
                  <a:lnSpc>
                    <a:spcPct val="115000"/>
                  </a:lnSpc>
                  <a:spcAft>
                    <a:spcPts val="1000"/>
                  </a:spcAft>
                  <a:buNone/>
                </a:pPr>
                <a:r>
                  <a:rPr lang="en-US" sz="4000" dirty="0">
                    <a:latin typeface="Calibri" panose="020F0502020204030204" pitchFamily="34" charset="0"/>
                    <a:ea typeface="Times New Roman" panose="02020603050405020304" pitchFamily="18" charset="0"/>
                    <a:cs typeface="Mangal"/>
                  </a:rPr>
                  <a:t>          </a:t>
                </a:r>
                <a14:m>
                  <m:oMath xmlns:m="http://schemas.openxmlformats.org/officeDocument/2006/math">
                    <m:box>
                      <m:boxPr>
                        <m:ctrlPr>
                          <a:rPr lang="en-US" sz="4000" i="1" smtClean="0">
                            <a:solidFill>
                              <a:schemeClr val="tx1"/>
                            </a:solidFill>
                            <a:latin typeface="Cambria Math" panose="02040503050406030204" pitchFamily="18" charset="0"/>
                            <a:ea typeface="Times New Roman" panose="02020603050405020304" pitchFamily="18" charset="0"/>
                            <a:cs typeface="Mangal"/>
                          </a:rPr>
                        </m:ctrlPr>
                      </m:boxPr>
                      <m:e>
                        <m:argPr>
                          <m:argSz m:val="-1"/>
                        </m:argPr>
                        <m:f>
                          <m:fPr>
                            <m:ctrlPr>
                              <a:rPr lang="en-US" sz="4000" i="1">
                                <a:solidFill>
                                  <a:schemeClr val="tx1"/>
                                </a:solidFill>
                                <a:latin typeface="Cambria Math" panose="02040503050406030204" pitchFamily="18" charset="0"/>
                                <a:ea typeface="Times New Roman" panose="02020603050405020304" pitchFamily="18" charset="0"/>
                                <a:cs typeface="Mangal"/>
                              </a:rPr>
                            </m:ctrlPr>
                          </m:fPr>
                          <m:num>
                            <m:r>
                              <a:rPr lang="en-US" sz="4000" i="1">
                                <a:solidFill>
                                  <a:schemeClr val="tx1"/>
                                </a:solidFill>
                                <a:latin typeface="Cambria Math" panose="02040503050406030204" pitchFamily="18" charset="0"/>
                                <a:ea typeface="Times New Roman" panose="02020603050405020304" pitchFamily="18" charset="0"/>
                                <a:cs typeface="Mangal"/>
                              </a:rPr>
                              <m:t>1</m:t>
                            </m:r>
                          </m:num>
                          <m:den>
                            <m:r>
                              <a:rPr lang="en-US" sz="4000" i="1">
                                <a:solidFill>
                                  <a:schemeClr val="tx1"/>
                                </a:solidFill>
                                <a:latin typeface="Cambria Math" panose="02040503050406030204" pitchFamily="18" charset="0"/>
                                <a:ea typeface="Times New Roman" panose="02020603050405020304" pitchFamily="18" charset="0"/>
                                <a:cs typeface="Mangal"/>
                              </a:rPr>
                              <m:t>𝑛</m:t>
                            </m:r>
                          </m:den>
                        </m:f>
                      </m:e>
                    </m:box>
                    <m:box>
                      <m:boxPr>
                        <m:ctrlPr>
                          <a:rPr lang="en-US" sz="4000" i="1">
                            <a:solidFill>
                              <a:schemeClr val="tx1"/>
                            </a:solidFill>
                            <a:latin typeface="Cambria Math" panose="02040503050406030204" pitchFamily="18" charset="0"/>
                            <a:ea typeface="Times New Roman" panose="02020603050405020304" pitchFamily="18" charset="0"/>
                            <a:cs typeface="Mangal"/>
                          </a:rPr>
                        </m:ctrlPr>
                      </m:boxPr>
                      <m:e>
                        <m:argPr>
                          <m:argSz m:val="-1"/>
                        </m:argPr>
                        <m:f>
                          <m:fPr>
                            <m:ctrlPr>
                              <a:rPr lang="en-US" sz="4000" i="1">
                                <a:solidFill>
                                  <a:schemeClr val="tx1"/>
                                </a:solidFill>
                                <a:latin typeface="Cambria Math" panose="02040503050406030204" pitchFamily="18" charset="0"/>
                                <a:ea typeface="Times New Roman" panose="02020603050405020304" pitchFamily="18" charset="0"/>
                                <a:cs typeface="Mangal"/>
                              </a:rPr>
                            </m:ctrlPr>
                          </m:fPr>
                          <m:num>
                            <m:r>
                              <a:rPr lang="en-US" sz="4000" i="1">
                                <a:solidFill>
                                  <a:schemeClr val="tx1"/>
                                </a:solidFill>
                                <a:latin typeface="Cambria Math" panose="02040503050406030204" pitchFamily="18" charset="0"/>
                                <a:ea typeface="Times New Roman" panose="02020603050405020304" pitchFamily="18" charset="0"/>
                                <a:cs typeface="Mangal"/>
                              </a:rPr>
                              <m:t>𝑑</m:t>
                            </m:r>
                            <m:sSub>
                              <m:sSubPr>
                                <m:ctrlPr>
                                  <a:rPr lang="en-US" sz="4000" i="1">
                                    <a:solidFill>
                                      <a:schemeClr val="tx1"/>
                                    </a:solidFill>
                                    <a:latin typeface="Cambria Math" panose="02040503050406030204" pitchFamily="18" charset="0"/>
                                    <a:ea typeface="Times New Roman" panose="02020603050405020304" pitchFamily="18" charset="0"/>
                                    <a:cs typeface="Mangal"/>
                                  </a:rPr>
                                </m:ctrlPr>
                              </m:sSubPr>
                              <m:e>
                                <m:r>
                                  <a:rPr lang="en-US" sz="4000" i="1">
                                    <a:solidFill>
                                      <a:schemeClr val="tx1"/>
                                    </a:solidFill>
                                    <a:latin typeface="Cambria Math" panose="02040503050406030204" pitchFamily="18" charset="0"/>
                                    <a:ea typeface="Times New Roman" panose="02020603050405020304" pitchFamily="18" charset="0"/>
                                    <a:cs typeface="Mangal"/>
                                  </a:rPr>
                                  <m:t>𝑛</m:t>
                                </m:r>
                              </m:e>
                              <m:sub>
                                <m:r>
                                  <a:rPr lang="en-US" sz="4000" i="1">
                                    <a:solidFill>
                                      <a:schemeClr val="tx1"/>
                                    </a:solidFill>
                                    <a:latin typeface="Cambria Math" panose="02040503050406030204" pitchFamily="18" charset="0"/>
                                    <a:ea typeface="Times New Roman" panose="02020603050405020304" pitchFamily="18" charset="0"/>
                                    <a:cs typeface="Mangal"/>
                                  </a:rPr>
                                  <m:t>𝑥</m:t>
                                </m:r>
                              </m:sub>
                            </m:sSub>
                          </m:num>
                          <m:den>
                            <m:r>
                              <a:rPr lang="en-US" sz="4000" i="1">
                                <a:solidFill>
                                  <a:schemeClr val="tx1"/>
                                </a:solidFill>
                                <a:latin typeface="Cambria Math" panose="02040503050406030204" pitchFamily="18" charset="0"/>
                                <a:ea typeface="Times New Roman" panose="02020603050405020304" pitchFamily="18" charset="0"/>
                                <a:cs typeface="Mangal"/>
                              </a:rPr>
                              <m:t>𝑑</m:t>
                            </m:r>
                            <m:sSub>
                              <m:sSubPr>
                                <m:ctrlPr>
                                  <a:rPr lang="en-US" sz="4000" i="1">
                                    <a:solidFill>
                                      <a:schemeClr val="tx1"/>
                                    </a:solidFill>
                                    <a:latin typeface="Cambria Math" panose="02040503050406030204" pitchFamily="18" charset="0"/>
                                    <a:ea typeface="Times New Roman" panose="02020603050405020304" pitchFamily="18" charset="0"/>
                                    <a:cs typeface="Mangal"/>
                                  </a:rPr>
                                </m:ctrlPr>
                              </m:sSubPr>
                              <m:e>
                                <m:r>
                                  <a:rPr lang="en-US" sz="4000" i="1">
                                    <a:solidFill>
                                      <a:schemeClr val="tx1"/>
                                    </a:solidFill>
                                    <a:latin typeface="Cambria Math" panose="02040503050406030204" pitchFamily="18" charset="0"/>
                                    <a:ea typeface="Times New Roman" panose="02020603050405020304" pitchFamily="18" charset="0"/>
                                    <a:cs typeface="Mangal"/>
                                  </a:rPr>
                                  <m:t>𝑣</m:t>
                                </m:r>
                              </m:e>
                              <m:sub>
                                <m:r>
                                  <a:rPr lang="en-US" sz="4000" i="1">
                                    <a:solidFill>
                                      <a:schemeClr val="tx1"/>
                                    </a:solidFill>
                                    <a:latin typeface="Cambria Math" panose="02040503050406030204" pitchFamily="18" charset="0"/>
                                    <a:ea typeface="Times New Roman" panose="02020603050405020304" pitchFamily="18" charset="0"/>
                                    <a:cs typeface="Mangal"/>
                                  </a:rPr>
                                  <m:t>𝑥</m:t>
                                </m:r>
                              </m:sub>
                            </m:sSub>
                          </m:den>
                        </m:f>
                      </m:e>
                    </m:box>
                  </m:oMath>
                </a14:m>
                <a:r>
                  <a:rPr lang="en-US" sz="4000" dirty="0">
                    <a:solidFill>
                      <a:schemeClr val="tx1"/>
                    </a:solidFill>
                    <a:latin typeface="Calibri" panose="020F0502020204030204" pitchFamily="34" charset="0"/>
                    <a:ea typeface="Times New Roman" panose="02020603050405020304" pitchFamily="18" charset="0"/>
                    <a:cs typeface="Mangal"/>
                  </a:rPr>
                  <a:t> =f</a:t>
                </a:r>
                <a14:m>
                  <m:oMath xmlns:m="http://schemas.openxmlformats.org/officeDocument/2006/math">
                    <m:sSub>
                      <m:sSubPr>
                        <m:ctrlPr>
                          <a:rPr lang="en-US" sz="4000" i="1">
                            <a:solidFill>
                              <a:schemeClr val="tx1"/>
                            </a:solidFill>
                            <a:latin typeface="Cambria Math" panose="02040503050406030204" pitchFamily="18" charset="0"/>
                            <a:ea typeface="Times New Roman" panose="02020603050405020304" pitchFamily="18" charset="0"/>
                            <a:cs typeface="Mangal"/>
                          </a:rPr>
                        </m:ctrlPr>
                      </m:sSubPr>
                      <m:e>
                        <m:r>
                          <a:rPr lang="en-US" sz="4000" i="1">
                            <a:solidFill>
                              <a:schemeClr val="tx1"/>
                            </a:solidFill>
                            <a:latin typeface="Cambria Math" panose="02040503050406030204" pitchFamily="18" charset="0"/>
                            <a:ea typeface="Times New Roman" panose="02020603050405020304" pitchFamily="18" charset="0"/>
                            <a:cs typeface="Mangal"/>
                          </a:rPr>
                          <m:t>𝑣</m:t>
                        </m:r>
                      </m:e>
                      <m:sub>
                        <m:r>
                          <a:rPr lang="en-US" sz="4000" i="1">
                            <a:solidFill>
                              <a:schemeClr val="tx1"/>
                            </a:solidFill>
                            <a:latin typeface="Cambria Math" panose="02040503050406030204" pitchFamily="18" charset="0"/>
                            <a:ea typeface="Times New Roman" panose="02020603050405020304" pitchFamily="18" charset="0"/>
                            <a:cs typeface="Mangal"/>
                          </a:rPr>
                          <m:t>𝑥</m:t>
                        </m:r>
                      </m:sub>
                    </m:sSub>
                  </m:oMath>
                </a14:m>
                <a:r>
                  <a:rPr lang="en-US" sz="4000" dirty="0">
                    <a:solidFill>
                      <a:schemeClr val="tx1"/>
                    </a:solidFill>
                    <a:latin typeface="Calibri" panose="020F0502020204030204" pitchFamily="34" charset="0"/>
                    <a:ea typeface="Times New Roman" panose="02020603050405020304" pitchFamily="18" charset="0"/>
                    <a:cs typeface="Mangal"/>
                  </a:rPr>
                  <a:t>=</a:t>
                </a:r>
                <a14:m>
                  <m:oMath xmlns:m="http://schemas.openxmlformats.org/officeDocument/2006/math">
                    <m:sSup>
                      <m:sSupPr>
                        <m:ctrlPr>
                          <a:rPr lang="en-US" sz="4000" i="1">
                            <a:solidFill>
                              <a:schemeClr val="tx1"/>
                            </a:solidFill>
                            <a:latin typeface="Cambria Math" panose="02040503050406030204" pitchFamily="18" charset="0"/>
                            <a:ea typeface="Times New Roman" panose="02020603050405020304" pitchFamily="18" charset="0"/>
                            <a:cs typeface="Mangal"/>
                          </a:rPr>
                        </m:ctrlPr>
                      </m:sSupPr>
                      <m:e>
                        <m:box>
                          <m:boxPr>
                            <m:ctrlPr>
                              <a:rPr lang="en-US" sz="4000" i="1">
                                <a:solidFill>
                                  <a:schemeClr val="tx1"/>
                                </a:solidFill>
                                <a:latin typeface="Cambria Math" panose="02040503050406030204" pitchFamily="18" charset="0"/>
                                <a:ea typeface="Times New Roman" panose="02020603050405020304" pitchFamily="18" charset="0"/>
                                <a:cs typeface="Mangal"/>
                              </a:rPr>
                            </m:ctrlPr>
                          </m:boxPr>
                          <m:e>
                            <m:argPr>
                              <m:argSz m:val="-1"/>
                            </m:argPr>
                            <m:r>
                              <a:rPr lang="en-US" sz="4000" i="1">
                                <a:solidFill>
                                  <a:schemeClr val="tx1"/>
                                </a:solidFill>
                                <a:latin typeface="Cambria Math" panose="02040503050406030204" pitchFamily="18" charset="0"/>
                                <a:ea typeface="Times New Roman" panose="02020603050405020304" pitchFamily="18" charset="0"/>
                                <a:cs typeface="Mangal"/>
                              </a:rPr>
                              <m:t>(</m:t>
                            </m:r>
                            <m:f>
                              <m:fPr>
                                <m:ctrlPr>
                                  <a:rPr lang="en-US" sz="4000" i="1">
                                    <a:solidFill>
                                      <a:schemeClr val="tx1"/>
                                    </a:solidFill>
                                    <a:latin typeface="Cambria Math" panose="02040503050406030204" pitchFamily="18" charset="0"/>
                                    <a:ea typeface="Times New Roman" panose="02020603050405020304" pitchFamily="18" charset="0"/>
                                    <a:cs typeface="Mangal"/>
                                  </a:rPr>
                                </m:ctrlPr>
                              </m:fPr>
                              <m:num>
                                <m:r>
                                  <a:rPr lang="en-US" sz="4000" i="1">
                                    <a:solidFill>
                                      <a:schemeClr val="tx1"/>
                                    </a:solidFill>
                                    <a:latin typeface="Cambria Math" panose="02040503050406030204" pitchFamily="18" charset="0"/>
                                    <a:ea typeface="Times New Roman" panose="02020603050405020304" pitchFamily="18" charset="0"/>
                                    <a:cs typeface="Mangal"/>
                                  </a:rPr>
                                  <m:t>𝑚</m:t>
                                </m:r>
                              </m:num>
                              <m:den>
                                <m:r>
                                  <a:rPr lang="en-US" sz="4000" i="1">
                                    <a:solidFill>
                                      <a:schemeClr val="tx1"/>
                                    </a:solidFill>
                                    <a:latin typeface="Cambria Math" panose="02040503050406030204" pitchFamily="18" charset="0"/>
                                    <a:ea typeface="Times New Roman" panose="02020603050405020304" pitchFamily="18" charset="0"/>
                                    <a:cs typeface="Mangal"/>
                                  </a:rPr>
                                  <m:t>2</m:t>
                                </m:r>
                                <m:r>
                                  <a:rPr lang="en-US" sz="4000" i="1">
                                    <a:solidFill>
                                      <a:schemeClr val="tx1"/>
                                    </a:solidFill>
                                    <a:latin typeface="Cambria Math" panose="02040503050406030204" pitchFamily="18" charset="0"/>
                                    <a:ea typeface="Times New Roman" panose="02020603050405020304" pitchFamily="18" charset="0"/>
                                    <a:cs typeface="Mangal"/>
                                  </a:rPr>
                                  <m:t>𝐾𝑇</m:t>
                                </m:r>
                                <m:r>
                                  <a:rPr lang="en-US" sz="4000" i="1">
                                    <a:solidFill>
                                      <a:schemeClr val="tx1"/>
                                    </a:solidFill>
                                    <a:latin typeface="Cambria Math" panose="02040503050406030204" pitchFamily="18" charset="0"/>
                                    <a:ea typeface="Times New Roman" panose="02020603050405020304" pitchFamily="18" charset="0"/>
                                    <a:cs typeface="Mangal"/>
                                  </a:rPr>
                                  <m:t>𝜋</m:t>
                                </m:r>
                              </m:den>
                            </m:f>
                            <m:r>
                              <a:rPr lang="en-US" sz="4000" i="1">
                                <a:solidFill>
                                  <a:schemeClr val="tx1"/>
                                </a:solidFill>
                                <a:latin typeface="Cambria Math" panose="02040503050406030204" pitchFamily="18" charset="0"/>
                                <a:ea typeface="Times New Roman" panose="02020603050405020304" pitchFamily="18" charset="0"/>
                                <a:cs typeface="Mangal"/>
                              </a:rPr>
                              <m:t>)</m:t>
                            </m:r>
                          </m:e>
                        </m:box>
                      </m:e>
                      <m:sup>
                        <m:r>
                          <a:rPr lang="en-US" sz="4000" i="1">
                            <a:solidFill>
                              <a:schemeClr val="tx1"/>
                            </a:solidFill>
                            <a:latin typeface="Cambria Math" panose="02040503050406030204" pitchFamily="18" charset="0"/>
                            <a:ea typeface="Times New Roman" panose="02020603050405020304" pitchFamily="18" charset="0"/>
                            <a:cs typeface="Mangal"/>
                          </a:rPr>
                          <m:t>1/2</m:t>
                        </m:r>
                      </m:sup>
                    </m:sSup>
                  </m:oMath>
                </a14:m>
                <a:r>
                  <a:rPr lang="en-US" sz="4000" dirty="0">
                    <a:solidFill>
                      <a:schemeClr val="tx1"/>
                    </a:solidFill>
                    <a:latin typeface="Calibri" panose="020F0502020204030204" pitchFamily="34" charset="0"/>
                    <a:ea typeface="Times New Roman" panose="02020603050405020304" pitchFamily="18" charset="0"/>
                    <a:cs typeface="Mangal"/>
                  </a:rPr>
                  <a:t> </a:t>
                </a:r>
                <a:r>
                  <a:rPr lang="en-US" sz="4000" dirty="0" err="1">
                    <a:solidFill>
                      <a:schemeClr val="tx1"/>
                    </a:solidFill>
                    <a:latin typeface="Calibri" panose="020F0502020204030204" pitchFamily="34" charset="0"/>
                    <a:ea typeface="Times New Roman" panose="02020603050405020304" pitchFamily="18" charset="0"/>
                    <a:cs typeface="Mangal"/>
                  </a:rPr>
                  <a:t>exp</a:t>
                </a:r>
                <a:r>
                  <a:rPr lang="en-US" sz="4000" dirty="0">
                    <a:solidFill>
                      <a:schemeClr val="tx1"/>
                    </a:solidFill>
                    <a:latin typeface="Calibri" panose="020F0502020204030204" pitchFamily="34" charset="0"/>
                    <a:ea typeface="Times New Roman" panose="02020603050405020304" pitchFamily="18" charset="0"/>
                    <a:cs typeface="Mangal"/>
                  </a:rPr>
                  <a:t>(</a:t>
                </a:r>
                <a14:m>
                  <m:oMath xmlns:m="http://schemas.openxmlformats.org/officeDocument/2006/math">
                    <m:box>
                      <m:boxPr>
                        <m:ctrlPr>
                          <a:rPr lang="en-US" sz="4000" i="1">
                            <a:solidFill>
                              <a:schemeClr val="tx1"/>
                            </a:solidFill>
                            <a:latin typeface="Cambria Math" panose="02040503050406030204" pitchFamily="18" charset="0"/>
                            <a:ea typeface="Times New Roman" panose="02020603050405020304" pitchFamily="18" charset="0"/>
                            <a:cs typeface="Mangal"/>
                          </a:rPr>
                        </m:ctrlPr>
                      </m:boxPr>
                      <m:e>
                        <m:argPr>
                          <m:argSz m:val="-1"/>
                        </m:argPr>
                        <m:f>
                          <m:fPr>
                            <m:ctrlPr>
                              <a:rPr lang="en-US" sz="4000" i="1">
                                <a:solidFill>
                                  <a:schemeClr val="tx1"/>
                                </a:solidFill>
                                <a:latin typeface="Cambria Math" panose="02040503050406030204" pitchFamily="18" charset="0"/>
                                <a:ea typeface="Times New Roman" panose="02020603050405020304" pitchFamily="18" charset="0"/>
                                <a:cs typeface="Mangal"/>
                              </a:rPr>
                            </m:ctrlPr>
                          </m:fPr>
                          <m:num>
                            <m:r>
                              <a:rPr lang="en-US" sz="4000" i="1">
                                <a:solidFill>
                                  <a:schemeClr val="tx1"/>
                                </a:solidFill>
                                <a:latin typeface="Cambria Math" panose="02040503050406030204" pitchFamily="18" charset="0"/>
                                <a:ea typeface="Times New Roman" panose="02020603050405020304" pitchFamily="18" charset="0"/>
                                <a:cs typeface="Mangal"/>
                              </a:rPr>
                              <m:t>−</m:t>
                            </m:r>
                            <m:r>
                              <a:rPr lang="en-US" sz="4000" i="1">
                                <a:solidFill>
                                  <a:schemeClr val="tx1"/>
                                </a:solidFill>
                                <a:latin typeface="Cambria Math" panose="02040503050406030204" pitchFamily="18" charset="0"/>
                                <a:ea typeface="Times New Roman" panose="02020603050405020304" pitchFamily="18" charset="0"/>
                                <a:cs typeface="Mangal"/>
                              </a:rPr>
                              <m:t>𝑚</m:t>
                            </m:r>
                            <m:sSubSup>
                              <m:sSubSupPr>
                                <m:ctrlPr>
                                  <a:rPr lang="en-US" sz="4000" i="1">
                                    <a:solidFill>
                                      <a:schemeClr val="tx1"/>
                                    </a:solidFill>
                                    <a:latin typeface="Cambria Math" panose="02040503050406030204" pitchFamily="18" charset="0"/>
                                    <a:ea typeface="Times New Roman" panose="02020603050405020304" pitchFamily="18" charset="0"/>
                                    <a:cs typeface="Mangal"/>
                                  </a:rPr>
                                </m:ctrlPr>
                              </m:sSubSupPr>
                              <m:e>
                                <m:r>
                                  <a:rPr lang="en-US" sz="4000" i="1">
                                    <a:solidFill>
                                      <a:schemeClr val="tx1"/>
                                    </a:solidFill>
                                    <a:latin typeface="Cambria Math" panose="02040503050406030204" pitchFamily="18" charset="0"/>
                                    <a:ea typeface="Times New Roman" panose="02020603050405020304" pitchFamily="18" charset="0"/>
                                    <a:cs typeface="Mangal"/>
                                  </a:rPr>
                                  <m:t>𝑣</m:t>
                                </m:r>
                              </m:e>
                              <m:sub>
                                <m:r>
                                  <a:rPr lang="en-US" sz="4000" i="1">
                                    <a:solidFill>
                                      <a:schemeClr val="tx1"/>
                                    </a:solidFill>
                                    <a:latin typeface="Cambria Math" panose="02040503050406030204" pitchFamily="18" charset="0"/>
                                    <a:ea typeface="Times New Roman" panose="02020603050405020304" pitchFamily="18" charset="0"/>
                                    <a:cs typeface="Mangal"/>
                                  </a:rPr>
                                  <m:t>𝑥</m:t>
                                </m:r>
                              </m:sub>
                              <m:sup>
                                <m:r>
                                  <a:rPr lang="en-US" sz="4000" i="1">
                                    <a:solidFill>
                                      <a:schemeClr val="tx1"/>
                                    </a:solidFill>
                                    <a:latin typeface="Cambria Math" panose="02040503050406030204" pitchFamily="18" charset="0"/>
                                    <a:ea typeface="Times New Roman" panose="02020603050405020304" pitchFamily="18" charset="0"/>
                                    <a:cs typeface="Mangal"/>
                                  </a:rPr>
                                  <m:t>2</m:t>
                                </m:r>
                              </m:sup>
                            </m:sSubSup>
                          </m:num>
                          <m:den>
                            <m:r>
                              <a:rPr lang="en-US" sz="4000" i="1">
                                <a:solidFill>
                                  <a:schemeClr val="tx1"/>
                                </a:solidFill>
                                <a:latin typeface="Cambria Math" panose="02040503050406030204" pitchFamily="18" charset="0"/>
                                <a:ea typeface="Times New Roman" panose="02020603050405020304" pitchFamily="18" charset="0"/>
                                <a:cs typeface="Mangal"/>
                              </a:rPr>
                              <m:t>2</m:t>
                            </m:r>
                            <m:r>
                              <a:rPr lang="en-US" sz="4000" i="1">
                                <a:solidFill>
                                  <a:schemeClr val="tx1"/>
                                </a:solidFill>
                                <a:latin typeface="Cambria Math" panose="02040503050406030204" pitchFamily="18" charset="0"/>
                                <a:ea typeface="Times New Roman" panose="02020603050405020304" pitchFamily="18" charset="0"/>
                                <a:cs typeface="Mangal"/>
                              </a:rPr>
                              <m:t>𝐾𝑇</m:t>
                            </m:r>
                          </m:den>
                        </m:f>
                      </m:e>
                    </m:box>
                  </m:oMath>
                </a14:m>
                <a:r>
                  <a:rPr lang="en-US" sz="4000" dirty="0">
                    <a:solidFill>
                      <a:schemeClr val="tx1"/>
                    </a:solidFill>
                    <a:latin typeface="Calibri" panose="020F0502020204030204" pitchFamily="34" charset="0"/>
                    <a:ea typeface="Times New Roman" panose="02020603050405020304" pitchFamily="18" charset="0"/>
                    <a:cs typeface="Mangal"/>
                  </a:rPr>
                  <a:t> )-----(ii)</a:t>
                </a:r>
                <a:endParaRPr lang="en-US" sz="4000" dirty="0">
                  <a:solidFill>
                    <a:schemeClr val="tx1"/>
                  </a:solidFill>
                  <a:latin typeface="Calibri" panose="020F0502020204030204" pitchFamily="34" charset="0"/>
                  <a:ea typeface="Calibri" panose="020F0502020204030204" pitchFamily="34" charset="0"/>
                  <a:cs typeface="Mangal"/>
                </a:endParaRPr>
              </a:p>
              <a:p>
                <a:pPr marL="0" indent="0">
                  <a:buNone/>
                </a:pPr>
                <a:r>
                  <a:rPr lang="en-US" sz="4000" dirty="0">
                    <a:solidFill>
                      <a:schemeClr val="tx1"/>
                    </a:solidFill>
                    <a:latin typeface="Calibri" panose="020F0502020204030204" pitchFamily="34" charset="0"/>
                    <a:ea typeface="Times New Roman" panose="02020603050405020304" pitchFamily="18" charset="0"/>
                    <a:cs typeface="Mangal"/>
                  </a:rPr>
                  <a:t>The number </a:t>
                </a:r>
                <a14:m>
                  <m:oMath xmlns:m="http://schemas.openxmlformats.org/officeDocument/2006/math">
                    <m:r>
                      <a:rPr lang="en-US" sz="4000" i="1">
                        <a:solidFill>
                          <a:schemeClr val="tx1"/>
                        </a:solidFill>
                        <a:latin typeface="Cambria Math" panose="02040503050406030204" pitchFamily="18" charset="0"/>
                        <a:ea typeface="Times New Roman" panose="02020603050405020304" pitchFamily="18" charset="0"/>
                        <a:cs typeface="Mangal"/>
                      </a:rPr>
                      <m:t>∅</m:t>
                    </m:r>
                  </m:oMath>
                </a14:m>
                <a:r>
                  <a:rPr lang="en-US" sz="4000" dirty="0">
                    <a:solidFill>
                      <a:schemeClr val="tx1"/>
                    </a:solidFill>
                    <a:latin typeface="Calibri" panose="020F0502020204030204" pitchFamily="34" charset="0"/>
                    <a:ea typeface="Times New Roman" panose="02020603050405020304" pitchFamily="18" charset="0"/>
                    <a:cs typeface="Mangal"/>
                  </a:rPr>
                  <a:t> of molecules striking an element of surface (perpendicular to the x – direction) per unit time given by</a:t>
                </a:r>
              </a:p>
              <a:p>
                <a:pPr marL="0" indent="0">
                  <a:buNone/>
                </a:pPr>
                <a:r>
                  <a:rPr lang="en-US" sz="4000" dirty="0">
                    <a:solidFill>
                      <a:schemeClr val="tx1"/>
                    </a:solidFill>
                  </a:rPr>
                  <a:t> </a:t>
                </a:r>
                <a14:m>
                  <m:oMath xmlns:m="http://schemas.openxmlformats.org/officeDocument/2006/math">
                    <m:r>
                      <a:rPr lang="en-US" sz="4000" i="1">
                        <a:solidFill>
                          <a:schemeClr val="tx1"/>
                        </a:solidFill>
                        <a:latin typeface="Cambria Math" panose="02040503050406030204" pitchFamily="18" charset="0"/>
                      </a:rPr>
                      <m:t>∅</m:t>
                    </m:r>
                  </m:oMath>
                </a14:m>
                <a:r>
                  <a:rPr lang="en-US" sz="4000" dirty="0">
                    <a:solidFill>
                      <a:schemeClr val="tx1"/>
                    </a:solidFill>
                  </a:rPr>
                  <a:t>=</a:t>
                </a:r>
                <a14:m>
                  <m:oMath xmlns:m="http://schemas.openxmlformats.org/officeDocument/2006/math">
                    <m:nary>
                      <m:naryPr>
                        <m:limLoc m:val="subSup"/>
                        <m:ctrlPr>
                          <a:rPr lang="en-US" sz="4000" i="1">
                            <a:solidFill>
                              <a:schemeClr val="tx1"/>
                            </a:solidFill>
                            <a:latin typeface="Cambria Math" panose="02040503050406030204" pitchFamily="18" charset="0"/>
                          </a:rPr>
                        </m:ctrlPr>
                      </m:naryPr>
                      <m:sub>
                        <m:r>
                          <a:rPr lang="en-US" sz="4000" i="1">
                            <a:solidFill>
                              <a:schemeClr val="tx1"/>
                            </a:solidFill>
                            <a:latin typeface="Cambria Math" panose="02040503050406030204" pitchFamily="18" charset="0"/>
                          </a:rPr>
                          <m:t>0</m:t>
                        </m:r>
                      </m:sub>
                      <m:sup>
                        <m:r>
                          <a:rPr lang="en-US" sz="4000" i="1">
                            <a:solidFill>
                              <a:schemeClr val="tx1"/>
                            </a:solidFill>
                            <a:latin typeface="Cambria Math" panose="02040503050406030204" pitchFamily="18" charset="0"/>
                          </a:rPr>
                          <m:t>∞</m:t>
                        </m:r>
                      </m:sup>
                      <m:e>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𝑣</m:t>
                            </m:r>
                          </m:e>
                          <m:sub>
                            <m:r>
                              <a:rPr lang="en-US" sz="4000" i="1">
                                <a:solidFill>
                                  <a:schemeClr val="tx1"/>
                                </a:solidFill>
                                <a:latin typeface="Cambria Math" panose="02040503050406030204" pitchFamily="18" charset="0"/>
                              </a:rPr>
                              <m:t>𝑥</m:t>
                            </m:r>
                            <m:r>
                              <a:rPr lang="en-US" sz="4000" i="1">
                                <a:solidFill>
                                  <a:schemeClr val="tx1"/>
                                </a:solidFill>
                                <a:latin typeface="Cambria Math" panose="02040503050406030204" pitchFamily="18" charset="0"/>
                              </a:rPr>
                              <m:t>   </m:t>
                            </m:r>
                          </m:sub>
                        </m:sSub>
                        <m:r>
                          <a:rPr lang="en-US" sz="4000" i="1">
                            <a:solidFill>
                              <a:schemeClr val="tx1"/>
                            </a:solidFill>
                            <a:latin typeface="Cambria Math" panose="02040503050406030204" pitchFamily="18" charset="0"/>
                          </a:rPr>
                          <m:t>𝑑</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𝑛</m:t>
                            </m:r>
                          </m:e>
                          <m:sub>
                            <m:r>
                              <a:rPr lang="en-US" sz="4000" i="1">
                                <a:solidFill>
                                  <a:schemeClr val="tx1"/>
                                </a:solidFill>
                                <a:latin typeface="Cambria Math" panose="02040503050406030204" pitchFamily="18" charset="0"/>
                              </a:rPr>
                              <m:t>𝑥</m:t>
                            </m:r>
                          </m:sub>
                        </m:sSub>
                      </m:e>
                    </m:nary>
                  </m:oMath>
                </a14:m>
                <a:r>
                  <a:rPr lang="en-US" sz="4000" dirty="0">
                    <a:solidFill>
                      <a:schemeClr val="tx1"/>
                    </a:solidFill>
                  </a:rPr>
                  <a:t>    ……(iii)</a:t>
                </a:r>
              </a:p>
              <a:p>
                <a:pPr marL="0" lvl="1"/>
                <a:r>
                  <a:rPr lang="en-US" sz="3300" dirty="0">
                    <a:solidFill>
                      <a:schemeClr val="tx1"/>
                    </a:solidFill>
                  </a:rPr>
                  <a:t>Integrate by taking d</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i="1">
                            <a:solidFill>
                              <a:schemeClr val="tx1"/>
                            </a:solidFill>
                            <a:latin typeface="Cambria Math" panose="02040503050406030204" pitchFamily="18" charset="0"/>
                          </a:rPr>
                          <m:t>𝑛</m:t>
                        </m:r>
                      </m:e>
                      <m:sub>
                        <m:r>
                          <a:rPr lang="en-US" sz="3300" i="1">
                            <a:solidFill>
                              <a:schemeClr val="tx1"/>
                            </a:solidFill>
                            <a:latin typeface="Cambria Math" panose="02040503050406030204" pitchFamily="18" charset="0"/>
                          </a:rPr>
                          <m:t>𝑥</m:t>
                        </m:r>
                      </m:sub>
                    </m:sSub>
                    <m:r>
                      <a:rPr lang="en-US" sz="3300">
                        <a:solidFill>
                          <a:schemeClr val="tx1"/>
                        </a:solidFill>
                        <a:latin typeface="Cambria Math" panose="02040503050406030204" pitchFamily="18" charset="0"/>
                      </a:rPr>
                      <m:t>  </m:t>
                    </m:r>
                  </m:oMath>
                </a14:m>
                <a:r>
                  <a:rPr lang="en-US" sz="3300" dirty="0">
                    <a:solidFill>
                      <a:schemeClr val="tx1"/>
                    </a:solidFill>
                    <a:latin typeface="Cambria Math" panose="02040503050406030204" pitchFamily="18" charset="0"/>
                  </a:rPr>
                  <a:t>from (ii) </a:t>
                </a:r>
                <a:r>
                  <a:rPr lang="en-US" sz="3300" dirty="0">
                    <a:solidFill>
                      <a:schemeClr val="tx1"/>
                    </a:solidFill>
                  </a:rPr>
                  <a:t>n=</a:t>
                </a:r>
                <a14:m>
                  <m:oMath xmlns:m="http://schemas.openxmlformats.org/officeDocument/2006/math">
                    <m:r>
                      <a:rPr lang="en-US" sz="3300" i="1">
                        <a:solidFill>
                          <a:schemeClr val="tx1"/>
                        </a:solidFill>
                        <a:latin typeface="Cambria Math" panose="02040503050406030204" pitchFamily="18" charset="0"/>
                      </a:rPr>
                      <m:t>(</m:t>
                    </m:r>
                    <m:box>
                      <m:boxPr>
                        <m:ctrlPr>
                          <a:rPr lang="en-US" sz="3300" i="1">
                            <a:solidFill>
                              <a:schemeClr val="tx1"/>
                            </a:solidFill>
                            <a:latin typeface="Cambria Math" panose="02040503050406030204" pitchFamily="18" charset="0"/>
                          </a:rPr>
                        </m:ctrlPr>
                      </m:boxPr>
                      <m:e>
                        <m:argPr>
                          <m:argSz m:val="-1"/>
                        </m:argPr>
                        <m:f>
                          <m:fPr>
                            <m:ctrlPr>
                              <a:rPr lang="en-US" sz="3300" i="1">
                                <a:solidFill>
                                  <a:schemeClr val="tx1"/>
                                </a:solidFill>
                                <a:latin typeface="Cambria Math" panose="02040503050406030204" pitchFamily="18" charset="0"/>
                              </a:rPr>
                            </m:ctrlPr>
                          </m:fPr>
                          <m:num>
                            <m:sSub>
                              <m:sSubPr>
                                <m:ctrlPr>
                                  <a:rPr lang="en-US" sz="3300" i="1">
                                    <a:solidFill>
                                      <a:schemeClr val="tx1"/>
                                    </a:solidFill>
                                    <a:latin typeface="Cambria Math" panose="02040503050406030204" pitchFamily="18" charset="0"/>
                                  </a:rPr>
                                </m:ctrlPr>
                              </m:sSubPr>
                              <m:e>
                                <m:r>
                                  <a:rPr lang="en-US" sz="3300" i="1">
                                    <a:solidFill>
                                      <a:schemeClr val="tx1"/>
                                    </a:solidFill>
                                    <a:latin typeface="Cambria Math" panose="02040503050406030204" pitchFamily="18" charset="0"/>
                                  </a:rPr>
                                  <m:t>𝑁</m:t>
                                </m:r>
                              </m:e>
                              <m:sub>
                                <m:r>
                                  <a:rPr lang="en-US" sz="3300" i="1">
                                    <a:solidFill>
                                      <a:schemeClr val="tx1"/>
                                    </a:solidFill>
                                    <a:latin typeface="Cambria Math" panose="02040503050406030204" pitchFamily="18" charset="0"/>
                                  </a:rPr>
                                  <m:t>𝑎</m:t>
                                </m:r>
                              </m:sub>
                            </m:sSub>
                          </m:num>
                          <m:den>
                            <m:sSub>
                              <m:sSubPr>
                                <m:ctrlPr>
                                  <a:rPr lang="en-US" sz="3300" i="1">
                                    <a:solidFill>
                                      <a:schemeClr val="tx1"/>
                                    </a:solidFill>
                                    <a:latin typeface="Cambria Math" panose="02040503050406030204" pitchFamily="18" charset="0"/>
                                  </a:rPr>
                                </m:ctrlPr>
                              </m:sSubPr>
                              <m:e>
                                <m:r>
                                  <a:rPr lang="en-US" sz="3300" i="1">
                                    <a:solidFill>
                                      <a:schemeClr val="tx1"/>
                                    </a:solidFill>
                                    <a:latin typeface="Cambria Math" panose="02040503050406030204" pitchFamily="18" charset="0"/>
                                  </a:rPr>
                                  <m:t>𝑅</m:t>
                                </m:r>
                              </m:e>
                              <m:sub>
                                <m:r>
                                  <a:rPr lang="en-US" sz="3300" i="1">
                                    <a:solidFill>
                                      <a:schemeClr val="tx1"/>
                                    </a:solidFill>
                                    <a:latin typeface="Cambria Math" panose="02040503050406030204" pitchFamily="18" charset="0"/>
                                  </a:rPr>
                                  <m:t>0</m:t>
                                </m:r>
                              </m:sub>
                            </m:sSub>
                          </m:den>
                        </m:f>
                      </m:e>
                    </m:box>
                    <m:r>
                      <a:rPr lang="en-US" sz="3300" i="1">
                        <a:solidFill>
                          <a:schemeClr val="tx1"/>
                        </a:solidFill>
                        <a:latin typeface="Cambria Math" panose="02040503050406030204" pitchFamily="18" charset="0"/>
                      </a:rPr>
                      <m:t>)</m:t>
                    </m:r>
                  </m:oMath>
                </a14:m>
                <a:r>
                  <a:rPr lang="en-US" sz="3300" dirty="0">
                    <a:solidFill>
                      <a:schemeClr val="tx1"/>
                    </a:solidFill>
                  </a:rPr>
                  <a:t>(</a:t>
                </a:r>
                <a14:m>
                  <m:oMath xmlns:m="http://schemas.openxmlformats.org/officeDocument/2006/math">
                    <m:box>
                      <m:boxPr>
                        <m:ctrlPr>
                          <a:rPr lang="en-US" sz="3300" i="1">
                            <a:solidFill>
                              <a:schemeClr val="tx1"/>
                            </a:solidFill>
                            <a:latin typeface="Cambria Math" panose="02040503050406030204" pitchFamily="18" charset="0"/>
                          </a:rPr>
                        </m:ctrlPr>
                      </m:boxPr>
                      <m:e>
                        <m:argPr>
                          <m:argSz m:val="-1"/>
                        </m:argPr>
                        <m:f>
                          <m:fPr>
                            <m:ctrlPr>
                              <a:rPr lang="en-US" sz="3300" i="1">
                                <a:solidFill>
                                  <a:schemeClr val="tx1"/>
                                </a:solidFill>
                                <a:latin typeface="Cambria Math" panose="02040503050406030204" pitchFamily="18" charset="0"/>
                              </a:rPr>
                            </m:ctrlPr>
                          </m:fPr>
                          <m:num>
                            <m:r>
                              <a:rPr lang="en-US" sz="3300" i="1">
                                <a:solidFill>
                                  <a:schemeClr val="tx1"/>
                                </a:solidFill>
                                <a:latin typeface="Cambria Math" panose="02040503050406030204" pitchFamily="18" charset="0"/>
                              </a:rPr>
                              <m:t>𝑃</m:t>
                            </m:r>
                          </m:num>
                          <m:den>
                            <m:r>
                              <a:rPr lang="en-US" sz="3300" i="1">
                                <a:solidFill>
                                  <a:schemeClr val="tx1"/>
                                </a:solidFill>
                                <a:latin typeface="Cambria Math" panose="02040503050406030204" pitchFamily="18" charset="0"/>
                              </a:rPr>
                              <m:t>𝑇</m:t>
                            </m:r>
                            <m:r>
                              <a:rPr lang="en-US" sz="3300" i="1">
                                <a:solidFill>
                                  <a:schemeClr val="tx1"/>
                                </a:solidFill>
                                <a:latin typeface="Cambria Math" panose="02040503050406030204" pitchFamily="18" charset="0"/>
                              </a:rPr>
                              <m:t> </m:t>
                            </m:r>
                          </m:den>
                        </m:f>
                      </m:e>
                    </m:box>
                  </m:oMath>
                </a14:m>
                <a:r>
                  <a:rPr lang="en-US" sz="3300" dirty="0">
                    <a:solidFill>
                      <a:schemeClr val="tx1"/>
                    </a:solidFill>
                  </a:rPr>
                  <a:t>)</a:t>
                </a:r>
              </a:p>
              <a:p>
                <a:pPr lvl="1"/>
                <a14:m>
                  <m:oMath xmlns:m="http://schemas.openxmlformats.org/officeDocument/2006/math">
                    <m:r>
                      <a:rPr lang="en-US" sz="4000" i="1">
                        <a:solidFill>
                          <a:schemeClr val="tx1"/>
                        </a:solidFill>
                        <a:latin typeface="Cambria Math" panose="02040503050406030204" pitchFamily="18" charset="0"/>
                      </a:rPr>
                      <m:t>∅</m:t>
                    </m:r>
                  </m:oMath>
                </a14:m>
                <a:r>
                  <a:rPr lang="en-US" sz="4000" dirty="0">
                    <a:solidFill>
                      <a:schemeClr val="tx1"/>
                    </a:solidFill>
                  </a:rPr>
                  <a:t> =(</a:t>
                </a:r>
                <a14:m>
                  <m:oMath xmlns:m="http://schemas.openxmlformats.org/officeDocument/2006/math">
                    <m:box>
                      <m:boxPr>
                        <m:ctrlPr>
                          <a:rPr lang="en-US" sz="4000" i="1">
                            <a:solidFill>
                              <a:schemeClr val="tx1"/>
                            </a:solidFill>
                            <a:latin typeface="Cambria Math" panose="02040503050406030204" pitchFamily="18" charset="0"/>
                          </a:rPr>
                        </m:ctrlPr>
                      </m:boxPr>
                      <m:e>
                        <m:argPr>
                          <m:argSz m:val="-1"/>
                        </m:argPr>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𝑛</m:t>
                            </m:r>
                          </m:num>
                          <m:den>
                            <m:r>
                              <a:rPr lang="en-US" sz="4000" i="1">
                                <a:solidFill>
                                  <a:schemeClr val="tx1"/>
                                </a:solidFill>
                                <a:latin typeface="Cambria Math" panose="02040503050406030204" pitchFamily="18" charset="0"/>
                              </a:rPr>
                              <m:t>2</m:t>
                            </m:r>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𝜋</m:t>
                                </m:r>
                              </m:e>
                              <m:sup>
                                <m:r>
                                  <a:rPr lang="en-US" sz="4000" i="1">
                                    <a:solidFill>
                                      <a:schemeClr val="tx1"/>
                                    </a:solidFill>
                                    <a:latin typeface="Cambria Math" panose="02040503050406030204" pitchFamily="18" charset="0"/>
                                  </a:rPr>
                                  <m:t>1/2</m:t>
                                </m:r>
                              </m:sup>
                            </m:sSup>
                          </m:den>
                        </m:f>
                      </m:e>
                    </m:box>
                    <m:r>
                      <a:rPr lang="en-US" sz="4000" i="1">
                        <a:solidFill>
                          <a:schemeClr val="tx1"/>
                        </a:solidFill>
                        <a:latin typeface="Cambria Math" panose="02040503050406030204" pitchFamily="18" charset="0"/>
                      </a:rPr>
                      <m:t>)</m:t>
                    </m:r>
                  </m:oMath>
                </a14:m>
                <a:r>
                  <a:rPr lang="en-US" sz="4000" dirty="0">
                    <a:solidFill>
                      <a:schemeClr val="tx1"/>
                    </a:solidFill>
                  </a:rPr>
                  <a:t>(</a:t>
                </a:r>
                <a14:m>
                  <m:oMath xmlns:m="http://schemas.openxmlformats.org/officeDocument/2006/math">
                    <m:sSup>
                      <m:sSupPr>
                        <m:ctrlPr>
                          <a:rPr lang="en-US" sz="4000" i="1">
                            <a:solidFill>
                              <a:schemeClr val="tx1"/>
                            </a:solidFill>
                            <a:latin typeface="Cambria Math" panose="02040503050406030204" pitchFamily="18" charset="0"/>
                          </a:rPr>
                        </m:ctrlPr>
                      </m:sSupPr>
                      <m:e>
                        <m:box>
                          <m:boxPr>
                            <m:ctrlPr>
                              <a:rPr lang="en-US" sz="4000" i="1">
                                <a:solidFill>
                                  <a:schemeClr val="tx1"/>
                                </a:solidFill>
                                <a:latin typeface="Cambria Math" panose="02040503050406030204" pitchFamily="18" charset="0"/>
                              </a:rPr>
                            </m:ctrlPr>
                          </m:boxPr>
                          <m:e>
                            <m:argPr>
                              <m:argSz m:val="-1"/>
                            </m:argPr>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2</m:t>
                                </m:r>
                                <m:r>
                                  <a:rPr lang="en-US" sz="4000" i="1">
                                    <a:solidFill>
                                      <a:schemeClr val="tx1"/>
                                    </a:solidFill>
                                    <a:latin typeface="Cambria Math" panose="02040503050406030204" pitchFamily="18" charset="0"/>
                                  </a:rPr>
                                  <m:t>𝐾𝑇</m:t>
                                </m:r>
                              </m:num>
                              <m:den>
                                <m:r>
                                  <a:rPr lang="en-US" sz="4000" i="1">
                                    <a:solidFill>
                                      <a:schemeClr val="tx1"/>
                                    </a:solidFill>
                                    <a:latin typeface="Cambria Math" panose="02040503050406030204" pitchFamily="18" charset="0"/>
                                  </a:rPr>
                                  <m:t>𝑚</m:t>
                                </m:r>
                              </m:den>
                            </m:f>
                          </m:e>
                        </m:box>
                        <m:r>
                          <a:rPr lang="en-US" sz="4000" i="1">
                            <a:solidFill>
                              <a:schemeClr val="tx1"/>
                            </a:solidFill>
                            <a:latin typeface="Cambria Math" panose="02040503050406030204" pitchFamily="18" charset="0"/>
                          </a:rPr>
                          <m:t>)</m:t>
                        </m:r>
                      </m:e>
                      <m:sup>
                        <m:r>
                          <a:rPr lang="en-US" sz="4000" i="1">
                            <a:solidFill>
                              <a:schemeClr val="tx1"/>
                            </a:solidFill>
                            <a:latin typeface="Cambria Math" panose="02040503050406030204" pitchFamily="18" charset="0"/>
                          </a:rPr>
                          <m:t>1/2</m:t>
                        </m:r>
                      </m:sup>
                    </m:sSup>
                  </m:oMath>
                </a14:m>
                <a:r>
                  <a:rPr lang="en-US" sz="4000" dirty="0">
                    <a:solidFill>
                      <a:schemeClr val="tx1"/>
                    </a:solidFill>
                  </a:rPr>
                  <a:t> molecule /</a:t>
                </a:r>
                <a14:m>
                  <m:oMath xmlns:m="http://schemas.openxmlformats.org/officeDocument/2006/math">
                    <m:sSup>
                      <m:sSupPr>
                        <m:ctrlPr>
                          <a:rPr lang="en-US" sz="4000" i="1">
                            <a:solidFill>
                              <a:schemeClr val="tx1"/>
                            </a:solidFill>
                            <a:latin typeface="Cambria Math" panose="02040503050406030204" pitchFamily="18" charset="0"/>
                          </a:rPr>
                        </m:ctrlPr>
                      </m:sSupPr>
                      <m:e>
                        <m:r>
                          <a:rPr lang="en-US" sz="4000" i="1">
                            <a:solidFill>
                              <a:schemeClr val="tx1"/>
                            </a:solidFill>
                            <a:latin typeface="Cambria Math" panose="02040503050406030204" pitchFamily="18" charset="0"/>
                          </a:rPr>
                          <m:t>𝑐𝑚</m:t>
                        </m:r>
                      </m:e>
                      <m:sup>
                        <m:r>
                          <a:rPr lang="en-US" sz="4000" i="1">
                            <a:solidFill>
                              <a:schemeClr val="tx1"/>
                            </a:solidFill>
                            <a:latin typeface="Cambria Math" panose="02040503050406030204" pitchFamily="18" charset="0"/>
                          </a:rPr>
                          <m:t>2</m:t>
                        </m:r>
                      </m:sup>
                    </m:sSup>
                  </m:oMath>
                </a14:m>
                <a:r>
                  <a:rPr lang="en-US" sz="4000" dirty="0">
                    <a:solidFill>
                      <a:schemeClr val="tx1"/>
                    </a:solidFill>
                  </a:rPr>
                  <a:t>.s </a:t>
                </a:r>
              </a:p>
              <a:p>
                <a:pPr marL="0" indent="0">
                  <a:buNone/>
                </a:pPr>
                <a:endParaRPr lang="en-IN" sz="4000" dirty="0"/>
              </a:p>
            </p:txBody>
          </p:sp>
        </mc:Choice>
        <mc:Fallback xmlns="">
          <p:sp>
            <p:nvSpPr>
              <p:cNvPr id="6" name="Rectangle 5"/>
              <p:cNvSpPr>
                <a:spLocks noRot="1" noChangeAspect="1" noMove="1" noResize="1" noEditPoints="1" noAdjustHandles="1" noChangeArrowheads="1" noChangeShapeType="1" noTextEdit="1"/>
              </p:cNvSpPr>
              <p:nvPr/>
            </p:nvSpPr>
            <p:spPr>
              <a:xfrm>
                <a:off x="367191" y="242325"/>
                <a:ext cx="10280069" cy="7139711"/>
              </a:xfrm>
              <a:prstGeom prst="rect">
                <a:avLst/>
              </a:prstGeom>
              <a:blipFill rotWithShape="1">
                <a:blip r:embed="rId2"/>
                <a:stretch>
                  <a:fillRect l="-2075" t="-854"/>
                </a:stretch>
              </a:blipFill>
            </p:spPr>
            <p:txBody>
              <a:bodyPr/>
              <a:lstStyle/>
              <a:p>
                <a:r>
                  <a:rPr lang="en-IN">
                    <a:noFill/>
                  </a:rPr>
                  <a:t> </a:t>
                </a:r>
              </a:p>
            </p:txBody>
          </p:sp>
        </mc:Fallback>
      </mc:AlternateContent>
      <p:sp>
        <p:nvSpPr>
          <p:cNvPr id="7" name="Rectangle 6"/>
          <p:cNvSpPr/>
          <p:nvPr/>
        </p:nvSpPr>
        <p:spPr>
          <a:xfrm>
            <a:off x="395074" y="1001275"/>
            <a:ext cx="10577725" cy="584775"/>
          </a:xfrm>
          <a:prstGeom prst="rect">
            <a:avLst/>
          </a:prstGeom>
        </p:spPr>
        <p:txBody>
          <a:bodyPr wrap="square">
            <a:spAutoFit/>
          </a:bodyPr>
          <a:lstStyle/>
          <a:p>
            <a:r>
              <a:rPr lang="en-US" sz="3200" dirty="0">
                <a:solidFill>
                  <a:schemeClr val="tx1"/>
                </a:solidFill>
              </a:rPr>
              <a:t>Maxwell Boltzmann expressed the distribution of velocity</a:t>
            </a:r>
            <a:endParaRPr lang="en-IN" sz="3200" dirty="0">
              <a:solidFill>
                <a:schemeClr val="tx1"/>
              </a:solidFill>
            </a:endParaRPr>
          </a:p>
        </p:txBody>
      </p:sp>
    </p:spTree>
    <p:extLst>
      <p:ext uri="{BB962C8B-B14F-4D97-AF65-F5344CB8AC3E}">
        <p14:creationId xmlns:p14="http://schemas.microsoft.com/office/powerpoint/2010/main" val="252623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70" y="70935"/>
                <a:ext cx="11025170" cy="7244265"/>
              </a:xfrm>
            </p:spPr>
            <p:txBody>
              <a:bodyPr>
                <a:normAutofit fontScale="85000" lnSpcReduction="20000"/>
              </a:bodyPr>
              <a:lstStyle/>
              <a:p>
                <a:pPr marL="0" indent="0">
                  <a:buNone/>
                </a:pPr>
                <a:r>
                  <a:rPr lang="en-US" sz="3300" dirty="0"/>
                  <a:t>		</a:t>
                </a:r>
                <a14:m>
                  <m:oMath xmlns:m="http://schemas.openxmlformats.org/officeDocument/2006/math">
                    <m:r>
                      <a:rPr lang="en-US" sz="3300" i="1">
                        <a:latin typeface="Cambria Math" panose="02040503050406030204" pitchFamily="18" charset="0"/>
                      </a:rPr>
                      <m:t>∅</m:t>
                    </m:r>
                  </m:oMath>
                </a14:m>
                <a:r>
                  <a:rPr lang="en-US" sz="3300" dirty="0"/>
                  <a:t>=</a:t>
                </a: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1</m:t>
                            </m:r>
                          </m:num>
                          <m:den>
                            <m:r>
                              <a:rPr lang="en-US" sz="3300" i="1">
                                <a:latin typeface="Cambria Math" panose="02040503050406030204" pitchFamily="18" charset="0"/>
                              </a:rPr>
                              <m:t>4</m:t>
                            </m:r>
                          </m:den>
                        </m:f>
                      </m:e>
                    </m:box>
                  </m:oMath>
                </a14:m>
                <a:r>
                  <a:rPr lang="en-US" sz="3300" dirty="0"/>
                  <a:t>n</a:t>
                </a:r>
                <a14:m>
                  <m:oMath xmlns:m="http://schemas.openxmlformats.org/officeDocument/2006/math">
                    <m:sSub>
                      <m:sSubPr>
                        <m:ctrlPr>
                          <a:rPr lang="en-US" sz="3300" i="1">
                            <a:latin typeface="Cambria Math" panose="02040503050406030204" pitchFamily="18" charset="0"/>
                          </a:rPr>
                        </m:ctrlPr>
                      </m:sSubPr>
                      <m:e>
                        <m:r>
                          <a:rPr lang="en-US" sz="3300" i="1">
                            <a:latin typeface="Cambria Math" panose="02040503050406030204" pitchFamily="18" charset="0"/>
                          </a:rPr>
                          <m:t>𝑣</m:t>
                        </m:r>
                      </m:e>
                      <m:sub>
                        <m:r>
                          <a:rPr lang="en-US" sz="3300" i="1">
                            <a:latin typeface="Cambria Math" panose="02040503050406030204" pitchFamily="18" charset="0"/>
                          </a:rPr>
                          <m:t>𝑎𝑣</m:t>
                        </m:r>
                      </m:sub>
                    </m:sSub>
                  </m:oMath>
                </a14:m>
                <a:r>
                  <a:rPr lang="en-US" sz="3300" dirty="0"/>
                  <a:t>≈ 3.5/3 *</a:t>
                </a:r>
                <a14:m>
                  <m:oMath xmlns:m="http://schemas.openxmlformats.org/officeDocument/2006/math">
                    <m:sSup>
                      <m:sSupPr>
                        <m:ctrlPr>
                          <a:rPr lang="en-US" sz="3300" i="1">
                            <a:latin typeface="Cambria Math" panose="02040503050406030204" pitchFamily="18" charset="0"/>
                          </a:rPr>
                        </m:ctrlPr>
                      </m:sSupPr>
                      <m:e>
                        <m:r>
                          <a:rPr lang="en-US" sz="3300" i="1">
                            <a:latin typeface="Cambria Math" panose="02040503050406030204" pitchFamily="18" charset="0"/>
                          </a:rPr>
                          <m:t>10</m:t>
                        </m:r>
                      </m:e>
                      <m:sup>
                        <m:r>
                          <a:rPr lang="en-US" sz="3300" i="1">
                            <a:latin typeface="Cambria Math" panose="02040503050406030204" pitchFamily="18" charset="0"/>
                          </a:rPr>
                          <m:t>12</m:t>
                        </m:r>
                      </m:sup>
                    </m:sSup>
                  </m:oMath>
                </a14:m>
                <a:r>
                  <a:rPr lang="en-US" sz="3300" dirty="0"/>
                  <a:t> </a:t>
                </a: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𝑃</m:t>
                            </m:r>
                          </m:num>
                          <m:den>
                            <m:r>
                              <a:rPr lang="en-US" sz="3300" i="1">
                                <a:latin typeface="Cambria Math" panose="02040503050406030204" pitchFamily="18" charset="0"/>
                              </a:rPr>
                              <m:t>(</m:t>
                            </m:r>
                            <m:sSup>
                              <m:sSupPr>
                                <m:ctrlPr>
                                  <a:rPr lang="en-US" sz="3300" i="1">
                                    <a:latin typeface="Cambria Math" panose="02040503050406030204" pitchFamily="18" charset="0"/>
                                  </a:rPr>
                                </m:ctrlPr>
                              </m:sSupPr>
                              <m:e>
                                <m:r>
                                  <a:rPr lang="en-US" sz="3300" i="1">
                                    <a:latin typeface="Cambria Math" panose="02040503050406030204" pitchFamily="18" charset="0"/>
                                  </a:rPr>
                                  <m:t>𝑀𝑇</m:t>
                                </m:r>
                                <m:r>
                                  <a:rPr lang="en-US" sz="3300" i="1">
                                    <a:latin typeface="Cambria Math" panose="02040503050406030204" pitchFamily="18" charset="0"/>
                                  </a:rPr>
                                  <m:t>)</m:t>
                                </m:r>
                              </m:e>
                              <m:sup>
                                <m:r>
                                  <a:rPr lang="en-US" sz="3300" i="1">
                                    <a:latin typeface="Cambria Math" panose="02040503050406030204" pitchFamily="18" charset="0"/>
                                  </a:rPr>
                                  <m:t>1/2</m:t>
                                </m:r>
                              </m:sup>
                            </m:sSup>
                          </m:den>
                        </m:f>
                      </m:e>
                    </m:box>
                  </m:oMath>
                </a14:m>
                <a:r>
                  <a:rPr lang="en-US" sz="3300" dirty="0"/>
                  <a:t> </a:t>
                </a:r>
                <a:r>
                  <a:rPr lang="en-US" sz="3300" dirty="0" err="1"/>
                  <a:t>molec</a:t>
                </a:r>
                <a:r>
                  <a:rPr lang="en-US" sz="3300" dirty="0"/>
                  <a:t>/cm².s .----------(iv)</a:t>
                </a:r>
              </a:p>
              <a:p>
                <a:pPr marL="0" indent="0">
                  <a:buNone/>
                </a:pPr>
                <a:r>
                  <a:rPr lang="en-US" sz="3300" dirty="0"/>
                  <a:t>{ n =(NA/R</a:t>
                </a:r>
                <a:r>
                  <a:rPr lang="en-US" sz="3300" baseline="-25000" dirty="0"/>
                  <a:t>0</a:t>
                </a:r>
                <a:r>
                  <a:rPr lang="en-US" sz="3300" dirty="0"/>
                  <a:t>)(P/T), </a:t>
                </a:r>
                <a14:m>
                  <m:oMath xmlns:m="http://schemas.openxmlformats.org/officeDocument/2006/math">
                    <m:sSub>
                      <m:sSubPr>
                        <m:ctrlPr>
                          <a:rPr lang="en-US" sz="3600" i="1">
                            <a:latin typeface="Cambria Math" panose="02040503050406030204" pitchFamily="18" charset="0"/>
                            <a:ea typeface="Times New Roman" panose="02020603050405020304" pitchFamily="18" charset="0"/>
                            <a:cs typeface="Mangal"/>
                          </a:rPr>
                        </m:ctrlPr>
                      </m:sSubPr>
                      <m:e>
                        <m:r>
                          <a:rPr lang="en-US" sz="3600" i="1">
                            <a:latin typeface="Cambria Math" panose="02040503050406030204" pitchFamily="18" charset="0"/>
                            <a:ea typeface="Times New Roman" panose="02020603050405020304" pitchFamily="18" charset="0"/>
                            <a:cs typeface="Mangal"/>
                          </a:rPr>
                          <m:t>𝑣</m:t>
                        </m:r>
                      </m:e>
                      <m:sub>
                        <m:r>
                          <a:rPr lang="en-US" sz="3600" i="1">
                            <a:latin typeface="Cambria Math" panose="02040503050406030204" pitchFamily="18" charset="0"/>
                            <a:ea typeface="Times New Roman" panose="02020603050405020304" pitchFamily="18" charset="0"/>
                            <a:cs typeface="Mangal"/>
                          </a:rPr>
                          <m:t>𝑎𝑣</m:t>
                        </m:r>
                      </m:sub>
                    </m:sSub>
                  </m:oMath>
                </a14:m>
                <a:r>
                  <a:rPr lang="en-US" sz="3600" dirty="0">
                    <a:latin typeface="Calibri" panose="020F0502020204030204" pitchFamily="34" charset="0"/>
                    <a:ea typeface="Times New Roman" panose="02020603050405020304" pitchFamily="18" charset="0"/>
                    <a:cs typeface="Mangal"/>
                  </a:rPr>
                  <a:t>=1.45*</a:t>
                </a:r>
                <a14:m>
                  <m:oMath xmlns:m="http://schemas.openxmlformats.org/officeDocument/2006/math">
                    <m:sSup>
                      <m:sSupPr>
                        <m:ctrlPr>
                          <a:rPr lang="en-US" sz="3600" i="1">
                            <a:latin typeface="Cambria Math" panose="02040503050406030204" pitchFamily="18" charset="0"/>
                            <a:ea typeface="Times New Roman" panose="02020603050405020304" pitchFamily="18" charset="0"/>
                            <a:cs typeface="Mangal"/>
                          </a:rPr>
                        </m:ctrlPr>
                      </m:sSupPr>
                      <m:e>
                        <m:r>
                          <a:rPr lang="en-US" sz="3600" i="1">
                            <a:latin typeface="Cambria Math" panose="02040503050406030204" pitchFamily="18" charset="0"/>
                            <a:ea typeface="Times New Roman" panose="02020603050405020304" pitchFamily="18" charset="0"/>
                            <a:cs typeface="Mangal"/>
                          </a:rPr>
                          <m:t>10</m:t>
                        </m:r>
                      </m:e>
                      <m:sup>
                        <m:r>
                          <a:rPr lang="en-US" sz="3600" i="1">
                            <a:latin typeface="Cambria Math" panose="02040503050406030204" pitchFamily="18" charset="0"/>
                            <a:ea typeface="Times New Roman" panose="02020603050405020304" pitchFamily="18" charset="0"/>
                            <a:cs typeface="Mangal"/>
                          </a:rPr>
                          <m:t>4</m:t>
                        </m:r>
                      </m:sup>
                    </m:sSup>
                    <m:sSup>
                      <m:sSupPr>
                        <m:ctrlPr>
                          <a:rPr lang="en-US" sz="3600" i="1">
                            <a:latin typeface="Cambria Math" panose="02040503050406030204" pitchFamily="18" charset="0"/>
                            <a:ea typeface="Times New Roman" panose="02020603050405020304" pitchFamily="18" charset="0"/>
                            <a:cs typeface="Mangal"/>
                          </a:rPr>
                        </m:ctrlPr>
                      </m:sSupPr>
                      <m:e>
                        <m:box>
                          <m:boxPr>
                            <m:ctrlPr>
                              <a:rPr lang="en-US" sz="3600" i="1">
                                <a:latin typeface="Cambria Math" panose="02040503050406030204" pitchFamily="18" charset="0"/>
                                <a:ea typeface="Times New Roman" panose="02020603050405020304" pitchFamily="18" charset="0"/>
                                <a:cs typeface="Mangal"/>
                              </a:rPr>
                            </m:ctrlPr>
                          </m:boxPr>
                          <m:e>
                            <m:argPr>
                              <m:argSz m:val="-1"/>
                            </m:argPr>
                            <m:r>
                              <a:rPr lang="en-US" sz="3600" i="1">
                                <a:latin typeface="Cambria Math" panose="02040503050406030204" pitchFamily="18" charset="0"/>
                                <a:ea typeface="Times New Roman" panose="02020603050405020304" pitchFamily="18" charset="0"/>
                                <a:cs typeface="Mangal"/>
                              </a:rPr>
                              <m:t>(</m:t>
                            </m:r>
                            <m:f>
                              <m:fPr>
                                <m:ctrlPr>
                                  <a:rPr lang="en-US" sz="3600" i="1">
                                    <a:latin typeface="Cambria Math" panose="02040503050406030204" pitchFamily="18" charset="0"/>
                                    <a:ea typeface="Times New Roman" panose="02020603050405020304" pitchFamily="18" charset="0"/>
                                    <a:cs typeface="Mangal"/>
                                  </a:rPr>
                                </m:ctrlPr>
                              </m:fPr>
                              <m:num>
                                <m:r>
                                  <a:rPr lang="en-US" sz="3600" i="1">
                                    <a:latin typeface="Cambria Math" panose="02040503050406030204" pitchFamily="18" charset="0"/>
                                    <a:ea typeface="Times New Roman" panose="02020603050405020304" pitchFamily="18" charset="0"/>
                                    <a:cs typeface="Mangal"/>
                                  </a:rPr>
                                  <m:t>𝑇</m:t>
                                </m:r>
                              </m:num>
                              <m:den>
                                <m:r>
                                  <a:rPr lang="en-US" sz="3600" i="1">
                                    <a:latin typeface="Cambria Math" panose="02040503050406030204" pitchFamily="18" charset="0"/>
                                    <a:ea typeface="Times New Roman" panose="02020603050405020304" pitchFamily="18" charset="0"/>
                                    <a:cs typeface="Mangal"/>
                                  </a:rPr>
                                  <m:t>𝑚</m:t>
                                </m:r>
                              </m:den>
                            </m:f>
                          </m:e>
                        </m:box>
                        <m:r>
                          <a:rPr lang="en-US" sz="3600" i="1">
                            <a:latin typeface="Cambria Math" panose="02040503050406030204" pitchFamily="18" charset="0"/>
                            <a:ea typeface="Times New Roman" panose="02020603050405020304" pitchFamily="18" charset="0"/>
                            <a:cs typeface="Mangal"/>
                          </a:rPr>
                          <m:t>)</m:t>
                        </m:r>
                      </m:e>
                      <m:sup>
                        <m:r>
                          <a:rPr lang="en-US" sz="3600" i="1">
                            <a:latin typeface="Cambria Math" panose="02040503050406030204" pitchFamily="18" charset="0"/>
                            <a:ea typeface="Times New Roman" panose="02020603050405020304" pitchFamily="18" charset="0"/>
                            <a:cs typeface="Mangal"/>
                          </a:rPr>
                          <m:t>1/</m:t>
                        </m:r>
                        <m:r>
                          <a:rPr lang="en-IN" sz="3600" b="0" i="1" smtClean="0">
                            <a:latin typeface="Cambria Math"/>
                            <a:ea typeface="Times New Roman" panose="02020603050405020304" pitchFamily="18" charset="0"/>
                            <a:cs typeface="Mangal"/>
                          </a:rPr>
                          <m:t>2</m:t>
                        </m:r>
                      </m:sup>
                    </m:sSup>
                  </m:oMath>
                </a14:m>
                <a:r>
                  <a:rPr lang="en-US" sz="3600" dirty="0">
                    <a:latin typeface="Calibri" panose="020F0502020204030204" pitchFamily="34" charset="0"/>
                    <a:ea typeface="Times New Roman" panose="02020603050405020304" pitchFamily="18" charset="0"/>
                    <a:cs typeface="Mangal"/>
                  </a:rPr>
                  <a:t> cm/s, </a:t>
                </a:r>
                <a14:m>
                  <m:oMath xmlns:m="http://schemas.openxmlformats.org/officeDocument/2006/math">
                    <m:sSub>
                      <m:sSubPr>
                        <m:ctrlPr>
                          <a:rPr lang="en-US" sz="3600" i="1">
                            <a:latin typeface="Cambria Math" panose="02040503050406030204" pitchFamily="18" charset="0"/>
                            <a:ea typeface="Times New Roman" panose="02020603050405020304" pitchFamily="18" charset="0"/>
                            <a:cs typeface="Mangal"/>
                          </a:rPr>
                        </m:ctrlPr>
                      </m:sSubPr>
                      <m:e>
                        <m:r>
                          <a:rPr lang="en-US" sz="3600" i="1">
                            <a:latin typeface="Cambria Math" panose="02040503050406030204" pitchFamily="18" charset="0"/>
                            <a:ea typeface="Times New Roman" panose="02020603050405020304" pitchFamily="18" charset="0"/>
                            <a:cs typeface="Mangal"/>
                          </a:rPr>
                          <m:t>𝑣</m:t>
                        </m:r>
                      </m:e>
                      <m:sub>
                        <m:r>
                          <a:rPr lang="en-US" sz="3600" i="1">
                            <a:latin typeface="Cambria Math" panose="02040503050406030204" pitchFamily="18" charset="0"/>
                            <a:ea typeface="Times New Roman" panose="02020603050405020304" pitchFamily="18" charset="0"/>
                            <a:cs typeface="Mangal"/>
                          </a:rPr>
                          <m:t>𝑎𝑣</m:t>
                        </m:r>
                      </m:sub>
                    </m:sSub>
                  </m:oMath>
                </a14:m>
                <a:r>
                  <a:rPr lang="en-US" sz="3600" dirty="0">
                    <a:latin typeface="Calibri" panose="020F0502020204030204" pitchFamily="34" charset="0"/>
                    <a:ea typeface="Times New Roman" panose="02020603050405020304" pitchFamily="18" charset="0"/>
                    <a:cs typeface="Mangal"/>
                  </a:rPr>
                  <a:t>=1.128</a:t>
                </a:r>
                <a:r>
                  <a:rPr lang="en-US" sz="3600" dirty="0">
                    <a:ea typeface="Times New Roman" panose="02020603050405020304" pitchFamily="18" charset="0"/>
                    <a:cs typeface="Mangal"/>
                  </a:rPr>
                  <a:t> </a:t>
                </a:r>
                <a14:m>
                  <m:oMath xmlns:m="http://schemas.openxmlformats.org/officeDocument/2006/math">
                    <m:sSub>
                      <m:sSubPr>
                        <m:ctrlPr>
                          <a:rPr lang="en-US" sz="3600" i="1">
                            <a:latin typeface="Cambria Math" panose="02040503050406030204" pitchFamily="18" charset="0"/>
                            <a:ea typeface="Times New Roman" panose="02020603050405020304" pitchFamily="18" charset="0"/>
                            <a:cs typeface="Mangal"/>
                          </a:rPr>
                        </m:ctrlPr>
                      </m:sSubPr>
                      <m:e>
                        <m:r>
                          <a:rPr lang="en-US" sz="3600" i="1">
                            <a:latin typeface="Cambria Math" panose="02040503050406030204" pitchFamily="18" charset="0"/>
                            <a:ea typeface="Times New Roman" panose="02020603050405020304" pitchFamily="18" charset="0"/>
                            <a:cs typeface="Mangal"/>
                          </a:rPr>
                          <m:t>𝑣</m:t>
                        </m:r>
                      </m:e>
                      <m:sub>
                        <m:r>
                          <a:rPr lang="en-IN" sz="3600" b="0" i="1" smtClean="0">
                            <a:latin typeface="Cambria Math"/>
                            <a:ea typeface="Times New Roman" panose="02020603050405020304" pitchFamily="18" charset="0"/>
                            <a:cs typeface="Mangal"/>
                          </a:rPr>
                          <m:t>𝑝</m:t>
                        </m:r>
                      </m:sub>
                    </m:sSub>
                  </m:oMath>
                </a14:m>
                <a:r>
                  <a:rPr lang="en-US" sz="3300" dirty="0"/>
                  <a:t>,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Mangal"/>
                          </a:rPr>
                        </m:ctrlPr>
                      </m:sSubPr>
                      <m:e>
                        <m:r>
                          <a:rPr lang="en-US" i="1">
                            <a:latin typeface="Cambria Math" panose="02040503050406030204" pitchFamily="18" charset="0"/>
                            <a:ea typeface="Times New Roman" panose="02020603050405020304" pitchFamily="18" charset="0"/>
                            <a:cs typeface="Mangal"/>
                          </a:rPr>
                          <m:t>𝑣</m:t>
                        </m:r>
                      </m:e>
                      <m:sub>
                        <m:r>
                          <a:rPr lang="en-IN" i="1">
                            <a:latin typeface="Cambria Math"/>
                            <a:ea typeface="Times New Roman" panose="02020603050405020304" pitchFamily="18" charset="0"/>
                            <a:cs typeface="Mangal"/>
                          </a:rPr>
                          <m:t>𝑝</m:t>
                        </m:r>
                      </m:sub>
                    </m:sSub>
                  </m:oMath>
                </a14:m>
                <a:r>
                  <a:rPr lang="en-US" sz="3300" dirty="0"/>
                  <a:t> = Most probable velocity}</a:t>
                </a:r>
              </a:p>
              <a:p>
                <a:pPr marL="0" indent="0">
                  <a:buNone/>
                </a:pPr>
                <a:r>
                  <a:rPr lang="en-US" sz="3300" dirty="0"/>
                  <a:t>	If a hole of area </a:t>
                </a:r>
                <a:r>
                  <a:rPr lang="en-US" sz="3300" i="1" dirty="0"/>
                  <a:t>A</a:t>
                </a:r>
                <a:r>
                  <a:rPr lang="en-US" sz="3300" dirty="0"/>
                  <a:t> is cut in the thin wall of vessel beyond which the gas density is zero, the rate at which molecules of gas leave the vessel is</a:t>
                </a:r>
              </a:p>
              <a:p>
                <a:pPr marL="0" indent="0">
                  <a:buNone/>
                </a:pPr>
                <a:r>
                  <a:rPr lang="en-US" sz="3300" dirty="0"/>
                  <a:t>	q=</a:t>
                </a:r>
                <a14:m>
                  <m:oMath xmlns:m="http://schemas.openxmlformats.org/officeDocument/2006/math">
                    <m:r>
                      <a:rPr lang="en-US" sz="3300" i="1">
                        <a:latin typeface="Cambria Math" panose="02040503050406030204" pitchFamily="18" charset="0"/>
                      </a:rPr>
                      <m:t>∅</m:t>
                    </m:r>
                  </m:oMath>
                </a14:m>
                <a:r>
                  <a:rPr lang="en-US" sz="3300" dirty="0"/>
                  <a:t>A=</a:t>
                </a: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1</m:t>
                            </m:r>
                          </m:num>
                          <m:den>
                            <m:r>
                              <a:rPr lang="en-US" sz="3300" i="1">
                                <a:latin typeface="Cambria Math" panose="02040503050406030204" pitchFamily="18" charset="0"/>
                              </a:rPr>
                              <m:t>4</m:t>
                            </m:r>
                          </m:den>
                        </m:f>
                        <m:r>
                          <a:rPr lang="en-US" sz="3300" i="1">
                            <a:latin typeface="Cambria Math" panose="02040503050406030204" pitchFamily="18" charset="0"/>
                          </a:rPr>
                          <m:t> </m:t>
                        </m:r>
                        <m:r>
                          <a:rPr lang="en-US" sz="3300" i="1">
                            <a:latin typeface="Cambria Math" panose="02040503050406030204" pitchFamily="18" charset="0"/>
                          </a:rPr>
                          <m:t>𝑛</m:t>
                        </m:r>
                        <m:sSub>
                          <m:sSubPr>
                            <m:ctrlPr>
                              <a:rPr lang="en-US" sz="3300" i="1">
                                <a:latin typeface="Cambria Math" panose="02040503050406030204" pitchFamily="18" charset="0"/>
                              </a:rPr>
                            </m:ctrlPr>
                          </m:sSubPr>
                          <m:e>
                            <m:r>
                              <a:rPr lang="en-US" sz="3300" i="1">
                                <a:latin typeface="Cambria Math" panose="02040503050406030204" pitchFamily="18" charset="0"/>
                              </a:rPr>
                              <m:t>𝑣</m:t>
                            </m:r>
                          </m:e>
                          <m:sub>
                            <m:r>
                              <a:rPr lang="en-US" sz="3300" i="1">
                                <a:latin typeface="Cambria Math" panose="02040503050406030204" pitchFamily="18" charset="0"/>
                              </a:rPr>
                              <m:t>𝑎𝑣</m:t>
                            </m:r>
                          </m:sub>
                        </m:sSub>
                      </m:e>
                    </m:box>
                    <m:r>
                      <a:rPr lang="en-US" sz="3300" i="1">
                        <a:latin typeface="Cambria Math" panose="02040503050406030204" pitchFamily="18" charset="0"/>
                      </a:rPr>
                      <m:t> </m:t>
                    </m:r>
                  </m:oMath>
                </a14:m>
                <a:r>
                  <a:rPr lang="en-US" sz="3300" dirty="0"/>
                  <a:t>A= 3.64*10³ </a:t>
                </a:r>
                <a14:m>
                  <m:oMath xmlns:m="http://schemas.openxmlformats.org/officeDocument/2006/math">
                    <m:sSup>
                      <m:sSupPr>
                        <m:ctrlPr>
                          <a:rPr lang="en-US" sz="3300" i="1">
                            <a:latin typeface="Cambria Math" panose="02040503050406030204" pitchFamily="18" charset="0"/>
                          </a:rPr>
                        </m:ctrlPr>
                      </m:sSupPr>
                      <m:e>
                        <m:box>
                          <m:boxPr>
                            <m:ctrlPr>
                              <a:rPr lang="en-US" sz="3300" i="1">
                                <a:latin typeface="Cambria Math" panose="02040503050406030204" pitchFamily="18" charset="0"/>
                              </a:rPr>
                            </m:ctrlPr>
                          </m:boxPr>
                          <m:e>
                            <m:argPr>
                              <m:argSz m:val="-1"/>
                            </m:argPr>
                            <m:r>
                              <a:rPr lang="en-US" sz="3300" i="1">
                                <a:latin typeface="Cambria Math" panose="02040503050406030204" pitchFamily="18" charset="0"/>
                              </a:rPr>
                              <m:t>(</m:t>
                            </m:r>
                            <m:f>
                              <m:fPr>
                                <m:ctrlPr>
                                  <a:rPr lang="en-US" sz="3300" i="1">
                                    <a:latin typeface="Cambria Math" panose="02040503050406030204" pitchFamily="18" charset="0"/>
                                  </a:rPr>
                                </m:ctrlPr>
                              </m:fPr>
                              <m:num>
                                <m:r>
                                  <a:rPr lang="en-US" sz="3300" i="1">
                                    <a:latin typeface="Cambria Math" panose="02040503050406030204" pitchFamily="18" charset="0"/>
                                  </a:rPr>
                                  <m:t>𝑇</m:t>
                                </m:r>
                              </m:num>
                              <m:den>
                                <m:r>
                                  <a:rPr lang="en-US" sz="3300" i="1">
                                    <a:latin typeface="Cambria Math" panose="02040503050406030204" pitchFamily="18" charset="0"/>
                                  </a:rPr>
                                  <m:t>𝑀</m:t>
                                </m:r>
                              </m:den>
                            </m:f>
                            <m:r>
                              <a:rPr lang="en-US" sz="3300" i="1">
                                <a:latin typeface="Cambria Math" panose="02040503050406030204" pitchFamily="18" charset="0"/>
                              </a:rPr>
                              <m:t>)</m:t>
                            </m:r>
                          </m:e>
                        </m:box>
                      </m:e>
                      <m:sup>
                        <m:r>
                          <a:rPr lang="en-US" sz="3300" i="1">
                            <a:latin typeface="Cambria Math" panose="02040503050406030204" pitchFamily="18" charset="0"/>
                          </a:rPr>
                          <m:t>1/2</m:t>
                        </m:r>
                      </m:sup>
                    </m:sSup>
                  </m:oMath>
                </a14:m>
                <a:r>
                  <a:rPr lang="en-US" sz="3300" dirty="0"/>
                  <a:t>n A  molecules/sec</a:t>
                </a:r>
              </a:p>
              <a:p>
                <a:pPr marL="0" indent="0">
                  <a:buNone/>
                </a:pPr>
                <a:r>
                  <a:rPr lang="en-US" sz="3300" dirty="0"/>
                  <a:t>The value of gas at the pressure in the vessel escaping each second is obtained by dividing the flow q by the density n, thus</a:t>
                </a:r>
              </a:p>
              <a:p>
                <a:pPr marL="0" indent="0">
                  <a:buNone/>
                </a:pP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𝑑𝑣</m:t>
                            </m:r>
                          </m:num>
                          <m:den>
                            <m:r>
                              <a:rPr lang="en-US" sz="3300" i="1">
                                <a:latin typeface="Cambria Math" panose="02040503050406030204" pitchFamily="18" charset="0"/>
                              </a:rPr>
                              <m:t>𝑑𝑡</m:t>
                            </m:r>
                          </m:den>
                        </m:f>
                      </m:e>
                    </m:box>
                  </m:oMath>
                </a14:m>
                <a:r>
                  <a:rPr lang="en-US" sz="3300" dirty="0"/>
                  <a:t> =</a:t>
                </a: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𝑞</m:t>
                            </m:r>
                          </m:num>
                          <m:den>
                            <m:r>
                              <a:rPr lang="en-US" sz="3300" i="1">
                                <a:latin typeface="Cambria Math" panose="02040503050406030204" pitchFamily="18" charset="0"/>
                              </a:rPr>
                              <m:t>𝑛</m:t>
                            </m:r>
                          </m:den>
                        </m:f>
                      </m:e>
                    </m:box>
                  </m:oMath>
                </a14:m>
                <a:r>
                  <a:rPr lang="en-US" sz="3300" dirty="0"/>
                  <a:t> =3.64*10³ </a:t>
                </a:r>
                <a14:m>
                  <m:oMath xmlns:m="http://schemas.openxmlformats.org/officeDocument/2006/math">
                    <m:sSup>
                      <m:sSupPr>
                        <m:ctrlPr>
                          <a:rPr lang="en-US" sz="3300" i="1">
                            <a:latin typeface="Cambria Math" panose="02040503050406030204" pitchFamily="18" charset="0"/>
                          </a:rPr>
                        </m:ctrlPr>
                      </m:sSupPr>
                      <m:e>
                        <m:box>
                          <m:boxPr>
                            <m:ctrlPr>
                              <a:rPr lang="en-US" sz="3300" i="1">
                                <a:latin typeface="Cambria Math" panose="02040503050406030204" pitchFamily="18" charset="0"/>
                              </a:rPr>
                            </m:ctrlPr>
                          </m:boxPr>
                          <m:e>
                            <m:argPr>
                              <m:argSz m:val="-1"/>
                            </m:argPr>
                            <m:r>
                              <a:rPr lang="en-US" sz="3300" i="1">
                                <a:latin typeface="Cambria Math" panose="02040503050406030204" pitchFamily="18" charset="0"/>
                              </a:rPr>
                              <m:t>(</m:t>
                            </m:r>
                            <m:f>
                              <m:fPr>
                                <m:ctrlPr>
                                  <a:rPr lang="en-US" sz="3300" i="1">
                                    <a:latin typeface="Cambria Math" panose="02040503050406030204" pitchFamily="18" charset="0"/>
                                  </a:rPr>
                                </m:ctrlPr>
                              </m:fPr>
                              <m:num>
                                <m:r>
                                  <a:rPr lang="en-US" sz="3300" i="1">
                                    <a:latin typeface="Cambria Math" panose="02040503050406030204" pitchFamily="18" charset="0"/>
                                  </a:rPr>
                                  <m:t>𝑇</m:t>
                                </m:r>
                              </m:num>
                              <m:den>
                                <m:r>
                                  <a:rPr lang="en-US" sz="3300" i="1">
                                    <a:latin typeface="Cambria Math" panose="02040503050406030204" pitchFamily="18" charset="0"/>
                                  </a:rPr>
                                  <m:t>𝑀</m:t>
                                </m:r>
                              </m:den>
                            </m:f>
                            <m:r>
                              <a:rPr lang="en-US" sz="3300" i="1">
                                <a:latin typeface="Cambria Math" panose="02040503050406030204" pitchFamily="18" charset="0"/>
                              </a:rPr>
                              <m:t>)</m:t>
                            </m:r>
                          </m:e>
                        </m:box>
                      </m:e>
                      <m:sup>
                        <m:r>
                          <a:rPr lang="en-US" sz="3300" i="1">
                            <a:latin typeface="Cambria Math" panose="02040503050406030204" pitchFamily="18" charset="0"/>
                          </a:rPr>
                          <m:t>1/2</m:t>
                        </m:r>
                      </m:sup>
                    </m:sSup>
                  </m:oMath>
                </a14:m>
                <a:r>
                  <a:rPr lang="en-US" sz="3300" dirty="0"/>
                  <a:t> A cm³/s</a:t>
                </a:r>
              </a:p>
              <a:p>
                <a:pPr marL="0" indent="0">
                  <a:buNone/>
                </a:pPr>
                <a:r>
                  <a:rPr lang="en-US" sz="3300" dirty="0"/>
                  <a:t> </a:t>
                </a:r>
              </a:p>
              <a:p>
                <a:pPr marL="0" indent="0">
                  <a:buNone/>
                </a:pPr>
                <a:r>
                  <a:rPr lang="en-US" sz="3300" dirty="0"/>
                  <a:t>Which for air  at </a:t>
                </a:r>
                <a14:m>
                  <m:oMath xmlns:m="http://schemas.openxmlformats.org/officeDocument/2006/math">
                    <m:sSup>
                      <m:sSupPr>
                        <m:ctrlPr>
                          <a:rPr lang="en-US" sz="3300" i="1">
                            <a:latin typeface="Cambria Math" panose="02040503050406030204" pitchFamily="18" charset="0"/>
                          </a:rPr>
                        </m:ctrlPr>
                      </m:sSupPr>
                      <m:e>
                        <m:r>
                          <a:rPr lang="en-US" sz="3300" i="1">
                            <a:latin typeface="Cambria Math" panose="02040503050406030204" pitchFamily="18" charset="0"/>
                          </a:rPr>
                          <m:t>20</m:t>
                        </m:r>
                      </m:e>
                      <m:sup>
                        <m:r>
                          <a:rPr lang="en-US" sz="3300" i="1">
                            <a:latin typeface="Cambria Math" panose="02040503050406030204" pitchFamily="18" charset="0"/>
                          </a:rPr>
                          <m:t>0</m:t>
                        </m:r>
                      </m:sup>
                    </m:sSup>
                  </m:oMath>
                </a14:m>
                <a:r>
                  <a:rPr lang="en-US" sz="3300" dirty="0"/>
                  <a:t>C (could) be</a:t>
                </a:r>
              </a:p>
              <a:p>
                <a:pPr marL="0" indent="0">
                  <a:buNone/>
                </a:pPr>
                <a14:m>
                  <m:oMath xmlns:m="http://schemas.openxmlformats.org/officeDocument/2006/math">
                    <m:box>
                      <m:boxPr>
                        <m:ctrlPr>
                          <a:rPr lang="en-US" sz="3300" i="1">
                            <a:latin typeface="Cambria Math" panose="02040503050406030204" pitchFamily="18" charset="0"/>
                          </a:rPr>
                        </m:ctrlPr>
                      </m:boxPr>
                      <m:e>
                        <m:argPr>
                          <m:argSz m:val="-1"/>
                        </m:argPr>
                        <m:f>
                          <m:fPr>
                            <m:ctrlPr>
                              <a:rPr lang="en-US" sz="3300" i="1">
                                <a:latin typeface="Cambria Math" panose="02040503050406030204" pitchFamily="18" charset="0"/>
                              </a:rPr>
                            </m:ctrlPr>
                          </m:fPr>
                          <m:num>
                            <m:r>
                              <a:rPr lang="en-US" sz="3300" i="1">
                                <a:latin typeface="Cambria Math" panose="02040503050406030204" pitchFamily="18" charset="0"/>
                              </a:rPr>
                              <m:t>𝑑𝑣</m:t>
                            </m:r>
                          </m:num>
                          <m:den>
                            <m:r>
                              <a:rPr lang="en-US" sz="3300" i="1">
                                <a:latin typeface="Cambria Math" panose="02040503050406030204" pitchFamily="18" charset="0"/>
                              </a:rPr>
                              <m:t>𝑑𝑡</m:t>
                            </m:r>
                          </m:den>
                        </m:f>
                      </m:e>
                    </m:box>
                    <m:r>
                      <a:rPr lang="en-US" sz="3300" i="1">
                        <a:latin typeface="Cambria Math" panose="02040503050406030204" pitchFamily="18" charset="0"/>
                      </a:rPr>
                      <m:t> </m:t>
                    </m:r>
                  </m:oMath>
                </a14:m>
                <a:r>
                  <a:rPr lang="en-US" sz="3300" dirty="0"/>
                  <a:t>=11.6A liter/s.</a:t>
                </a:r>
              </a:p>
              <a:p>
                <a:pPr marL="0" indent="0">
                  <a:buNone/>
                </a:pPr>
                <a14:m>
                  <m:oMath xmlns:m="http://schemas.openxmlformats.org/officeDocument/2006/math">
                    <m:r>
                      <a:rPr lang="en-US" sz="3300" i="1">
                        <a:latin typeface="Cambria Math" panose="02040503050406030204" pitchFamily="18" charset="0"/>
                      </a:rPr>
                      <m:t>𝑤h𝑒𝑟𝑒</m:t>
                    </m:r>
                    <m:r>
                      <a:rPr lang="en-US" sz="3300" i="1">
                        <a:latin typeface="Cambria Math" panose="02040503050406030204" pitchFamily="18" charset="0"/>
                      </a:rPr>
                      <m:t> </m:t>
                    </m:r>
                    <m:r>
                      <a:rPr lang="en-US" sz="3300" i="1">
                        <a:latin typeface="Cambria Math" panose="02040503050406030204" pitchFamily="18" charset="0"/>
                      </a:rPr>
                      <m:t>𝐴</m:t>
                    </m:r>
                    <m:r>
                      <a:rPr lang="en-US" sz="3300" i="1">
                        <a:latin typeface="Cambria Math" panose="02040503050406030204" pitchFamily="18" charset="0"/>
                      </a:rPr>
                      <m:t> </m:t>
                    </m:r>
                    <m:r>
                      <a:rPr lang="en-US" sz="3300" i="1">
                        <a:latin typeface="Cambria Math" panose="02040503050406030204" pitchFamily="18" charset="0"/>
                      </a:rPr>
                      <m:t>𝑖𝑠</m:t>
                    </m:r>
                    <m:r>
                      <a:rPr lang="en-US" sz="3300" i="1">
                        <a:latin typeface="Cambria Math" panose="02040503050406030204" pitchFamily="18" charset="0"/>
                      </a:rPr>
                      <m:t> </m:t>
                    </m:r>
                    <m:r>
                      <a:rPr lang="en-US" sz="3300" i="1">
                        <a:latin typeface="Cambria Math" panose="02040503050406030204" pitchFamily="18" charset="0"/>
                      </a:rPr>
                      <m:t>𝑖𝑛</m:t>
                    </m:r>
                    <m:r>
                      <a:rPr lang="en-US" sz="3300" i="1">
                        <a:latin typeface="Cambria Math" panose="02040503050406030204" pitchFamily="18" charset="0"/>
                      </a:rPr>
                      <m:t> </m:t>
                    </m:r>
                    <m:r>
                      <a:rPr lang="en-US" sz="3300" i="1">
                        <a:latin typeface="Cambria Math" panose="02040503050406030204" pitchFamily="18" charset="0"/>
                      </a:rPr>
                      <m:t>𝑐𝑚</m:t>
                    </m:r>
                  </m:oMath>
                </a14:m>
                <a:r>
                  <a:rPr lang="en-US" sz="3300" dirty="0"/>
                  <a:t>² .the mass w of gas escaping can be found by comparing (iv) and m=(M/Nₐ)= 1.66035 *</a:t>
                </a:r>
                <a14:m>
                  <m:oMath xmlns:m="http://schemas.openxmlformats.org/officeDocument/2006/math">
                    <m:sSup>
                      <m:sSupPr>
                        <m:ctrlPr>
                          <a:rPr lang="en-US" sz="3300" i="1">
                            <a:latin typeface="Cambria Math" panose="02040503050406030204" pitchFamily="18" charset="0"/>
                          </a:rPr>
                        </m:ctrlPr>
                      </m:sSupPr>
                      <m:e>
                        <m:r>
                          <a:rPr lang="en-US" sz="3300" i="1">
                            <a:latin typeface="Cambria Math" panose="02040503050406030204" pitchFamily="18" charset="0"/>
                          </a:rPr>
                          <m:t>10</m:t>
                        </m:r>
                      </m:e>
                      <m:sup>
                        <m:r>
                          <a:rPr lang="en-US" sz="3300" i="1">
                            <a:latin typeface="Cambria Math" panose="02040503050406030204" pitchFamily="18" charset="0"/>
                          </a:rPr>
                          <m:t>−24</m:t>
                        </m:r>
                      </m:sup>
                    </m:sSup>
                  </m:oMath>
                </a14:m>
                <a:r>
                  <a:rPr lang="en-US" sz="3300" dirty="0"/>
                  <a:t> M, thus </a:t>
                </a:r>
              </a:p>
              <a:p>
                <a:pPr marL="0" indent="0">
                  <a:buNone/>
                </a:pPr>
                <a14:m>
                  <m:oMath xmlns:m="http://schemas.openxmlformats.org/officeDocument/2006/math">
                    <m:r>
                      <a:rPr lang="en-US" sz="3300" i="1">
                        <a:latin typeface="Cambria Math" panose="02040503050406030204" pitchFamily="18" charset="0"/>
                      </a:rPr>
                      <m:t>𝑊</m:t>
                    </m:r>
                  </m:oMath>
                </a14:m>
                <a:r>
                  <a:rPr lang="en-US" sz="3300" dirty="0"/>
                  <a:t> =5.83*</a:t>
                </a:r>
                <a14:m>
                  <m:oMath xmlns:m="http://schemas.openxmlformats.org/officeDocument/2006/math">
                    <m:sSup>
                      <m:sSupPr>
                        <m:ctrlPr>
                          <a:rPr lang="en-US" sz="3300" i="1">
                            <a:latin typeface="Cambria Math" panose="02040503050406030204" pitchFamily="18" charset="0"/>
                          </a:rPr>
                        </m:ctrlPr>
                      </m:sSupPr>
                      <m:e>
                        <m:r>
                          <a:rPr lang="en-US" sz="3300" i="1">
                            <a:latin typeface="Cambria Math" panose="02040503050406030204" pitchFamily="18" charset="0"/>
                          </a:rPr>
                          <m:t>10</m:t>
                        </m:r>
                      </m:e>
                      <m:sup>
                        <m:r>
                          <a:rPr lang="en-US" sz="3300" i="1">
                            <a:latin typeface="Cambria Math" panose="02040503050406030204" pitchFamily="18" charset="0"/>
                          </a:rPr>
                          <m:t>−2</m:t>
                        </m:r>
                      </m:sup>
                    </m:sSup>
                  </m:oMath>
                </a14:m>
                <a:r>
                  <a:rPr lang="en-US" sz="3300" dirty="0"/>
                  <a:t>P</a:t>
                </a:r>
                <a14:m>
                  <m:oMath xmlns:m="http://schemas.openxmlformats.org/officeDocument/2006/math">
                    <m:sSup>
                      <m:sSupPr>
                        <m:ctrlPr>
                          <a:rPr lang="en-US" sz="3300" i="1">
                            <a:latin typeface="Cambria Math" panose="02040503050406030204" pitchFamily="18" charset="0"/>
                          </a:rPr>
                        </m:ctrlPr>
                      </m:sSupPr>
                      <m:e>
                        <m:box>
                          <m:boxPr>
                            <m:ctrlPr>
                              <a:rPr lang="en-US" sz="3300" i="1">
                                <a:latin typeface="Cambria Math" panose="02040503050406030204" pitchFamily="18" charset="0"/>
                              </a:rPr>
                            </m:ctrlPr>
                          </m:boxPr>
                          <m:e>
                            <m:argPr>
                              <m:argSz m:val="-1"/>
                            </m:argPr>
                            <m:r>
                              <a:rPr lang="en-US" sz="3300" i="1">
                                <a:latin typeface="Cambria Math" panose="02040503050406030204" pitchFamily="18" charset="0"/>
                              </a:rPr>
                              <m:t>(</m:t>
                            </m:r>
                            <m:f>
                              <m:fPr>
                                <m:ctrlPr>
                                  <a:rPr lang="en-US" sz="3300" i="1">
                                    <a:latin typeface="Cambria Math" panose="02040503050406030204" pitchFamily="18" charset="0"/>
                                  </a:rPr>
                                </m:ctrlPr>
                              </m:fPr>
                              <m:num>
                                <m:r>
                                  <a:rPr lang="en-US" sz="3300" i="1">
                                    <a:latin typeface="Cambria Math" panose="02040503050406030204" pitchFamily="18" charset="0"/>
                                  </a:rPr>
                                  <m:t>𝑀</m:t>
                                </m:r>
                              </m:num>
                              <m:den>
                                <m:r>
                                  <a:rPr lang="en-US" sz="3300" i="1">
                                    <a:latin typeface="Cambria Math" panose="02040503050406030204" pitchFamily="18" charset="0"/>
                                  </a:rPr>
                                  <m:t>𝑇</m:t>
                                </m:r>
                              </m:den>
                            </m:f>
                            <m:r>
                              <a:rPr lang="en-US" sz="3300" i="1">
                                <a:latin typeface="Cambria Math" panose="02040503050406030204" pitchFamily="18" charset="0"/>
                              </a:rPr>
                              <m:t>)</m:t>
                            </m:r>
                          </m:e>
                        </m:box>
                      </m:e>
                      <m:sup>
                        <m:r>
                          <a:rPr lang="en-US" sz="3300" i="1">
                            <a:latin typeface="Cambria Math" panose="02040503050406030204" pitchFamily="18" charset="0"/>
                          </a:rPr>
                          <m:t>1/2</m:t>
                        </m:r>
                      </m:sup>
                    </m:sSup>
                  </m:oMath>
                </a14:m>
                <a:r>
                  <a:rPr lang="en-US" sz="3300" dirty="0"/>
                  <a:t> g/s cm²</a:t>
                </a:r>
              </a:p>
              <a:p>
                <a:pPr marL="0" indent="0">
                  <a:buNone/>
                </a:pPr>
                <a:r>
                  <a:rPr lang="en-US" sz="3300" dirty="0"/>
                  <a:t> </a:t>
                </a:r>
              </a:p>
              <a:p>
                <a:pPr marL="0" indent="0">
                  <a:buNone/>
                </a:pPr>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70" y="70935"/>
                <a:ext cx="11025170" cy="7244265"/>
              </a:xfrm>
              <a:blipFill rotWithShape="1">
                <a:blip r:embed="rId2"/>
                <a:stretch>
                  <a:fillRect l="-1106" t="-1936" r="-829"/>
                </a:stretch>
              </a:blipFill>
            </p:spPr>
            <p:txBody>
              <a:bodyPr/>
              <a:lstStyle/>
              <a:p>
                <a:r>
                  <a:rPr lang="en-IN">
                    <a:noFill/>
                  </a:rPr>
                  <a:t> </a:t>
                </a:r>
              </a:p>
            </p:txBody>
          </p:sp>
        </mc:Fallback>
      </mc:AlternateContent>
    </p:spTree>
    <p:extLst>
      <p:ext uri="{BB962C8B-B14F-4D97-AF65-F5344CB8AC3E}">
        <p14:creationId xmlns:p14="http://schemas.microsoft.com/office/powerpoint/2010/main" val="91954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851" y="70935"/>
                <a:ext cx="10912949" cy="7049193"/>
              </a:xfrm>
            </p:spPr>
            <p:txBody>
              <a:bodyPr>
                <a:normAutofit fontScale="40000" lnSpcReduction="20000"/>
              </a:bodyPr>
              <a:lstStyle/>
              <a:p>
                <a:pPr marL="0" indent="0" algn="ctr">
                  <a:lnSpc>
                    <a:spcPct val="115000"/>
                  </a:lnSpc>
                  <a:spcAft>
                    <a:spcPts val="1000"/>
                  </a:spcAft>
                  <a:buNone/>
                </a:pPr>
                <a:r>
                  <a:rPr lang="en-US" sz="7300" b="1" dirty="0">
                    <a:solidFill>
                      <a:srgbClr val="FF0000"/>
                    </a:solidFill>
                    <a:latin typeface="Calibri" panose="020F0502020204030204" pitchFamily="34" charset="0"/>
                    <a:ea typeface="Times New Roman" panose="02020603050405020304" pitchFamily="18" charset="0"/>
                    <a:cs typeface="Mangal"/>
                  </a:rPr>
                  <a:t>PRESSURE AND MEAN FREE PATH</a:t>
                </a:r>
                <a:endParaRPr lang="en-US" sz="7300" b="1" dirty="0">
                  <a:solidFill>
                    <a:srgbClr val="FF0000"/>
                  </a:solidFill>
                  <a:latin typeface="Calibri" panose="020F0502020204030204" pitchFamily="34" charset="0"/>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Mangal"/>
                  </a:rPr>
                  <a:t>Average distance traversed by all the molecules between successive collisions with each other. </a:t>
                </a:r>
              </a:p>
              <a:p>
                <a:pPr marL="0" indent="0">
                  <a:lnSpc>
                    <a:spcPct val="115000"/>
                  </a:lnSpc>
                  <a:spcAft>
                    <a:spcPts val="1000"/>
                  </a:spcAft>
                  <a:buNone/>
                </a:pPr>
                <a:r>
                  <a:rPr lang="en-US" sz="5000" dirty="0">
                    <a:latin typeface="+mj-lt"/>
                    <a:ea typeface="Times New Roman" panose="02020603050405020304" pitchFamily="18" charset="0"/>
                    <a:cs typeface="Mangal"/>
                  </a:rPr>
                  <a:t>(or) as the average of the distances traversed between successive collision by the same molecules, in a given </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Calibri" panose="020F0502020204030204" pitchFamily="34" charset="0"/>
                  </a:rPr>
                  <a:t>ᶓ</a:t>
                </a:r>
                <a:r>
                  <a:rPr lang="en-US" sz="5000" dirty="0">
                    <a:latin typeface="+mj-lt"/>
                    <a:ea typeface="Times New Roman" panose="02020603050405020304" pitchFamily="18" charset="0"/>
                    <a:cs typeface="Mangal"/>
                  </a:rPr>
                  <a:t>-  Diameter of the gas molecule.  The molecule suffers a collision with another molecule if its </a:t>
                </a:r>
                <a:r>
                  <a:rPr lang="en-US" sz="5000" dirty="0" err="1">
                    <a:latin typeface="+mj-lt"/>
                    <a:ea typeface="Times New Roman" panose="02020603050405020304" pitchFamily="18" charset="0"/>
                    <a:cs typeface="Mangal"/>
                  </a:rPr>
                  <a:t>centre</a:t>
                </a:r>
                <a:r>
                  <a:rPr lang="en-US" sz="5000" dirty="0">
                    <a:latin typeface="+mj-lt"/>
                    <a:ea typeface="Times New Roman" panose="02020603050405020304" pitchFamily="18" charset="0"/>
                    <a:cs typeface="Mangal"/>
                  </a:rPr>
                  <a:t> is within the distance </a:t>
                </a:r>
                <a:r>
                  <a:rPr lang="en-US" sz="5000" dirty="0">
                    <a:latin typeface="+mj-lt"/>
                    <a:ea typeface="Times New Roman" panose="02020603050405020304" pitchFamily="18" charset="0"/>
                    <a:cs typeface="Calibri" panose="020F0502020204030204" pitchFamily="34" charset="0"/>
                  </a:rPr>
                  <a:t>ᶓ</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Mangal"/>
                  </a:rPr>
                  <a:t>v- velocity of the gas molecule. Moves at a distance v𝛿t </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Mangal"/>
                  </a:rPr>
                  <a:t>If a cylinder diameter is 2 </a:t>
                </a:r>
                <a:r>
                  <a:rPr lang="en-US" sz="5000" dirty="0">
                    <a:latin typeface="+mj-lt"/>
                    <a:ea typeface="Times New Roman" panose="02020603050405020304" pitchFamily="18" charset="0"/>
                    <a:cs typeface="Calibri" panose="020F0502020204030204" pitchFamily="34" charset="0"/>
                  </a:rPr>
                  <a:t>ᶓ . so it sweeps out from collision.</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ea typeface="Times New Roman" panose="02020603050405020304" pitchFamily="18" charset="0"/>
                    <a:cs typeface="Mangal"/>
                  </a:rPr>
                  <a:t>		</a:t>
                </a:r>
                <a14:m>
                  <m:oMath xmlns:m="http://schemas.openxmlformats.org/officeDocument/2006/math">
                    <m:r>
                      <a:rPr lang="en-US" sz="5000" i="1">
                        <a:latin typeface="Cambria Math"/>
                        <a:ea typeface="Times New Roman" panose="02020603050405020304" pitchFamily="18" charset="0"/>
                        <a:cs typeface="Mangal"/>
                      </a:rPr>
                      <m:t>𝛿</m:t>
                    </m:r>
                  </m:oMath>
                </a14:m>
                <a:r>
                  <a:rPr lang="en-US" sz="5000" dirty="0">
                    <a:latin typeface="+mj-lt"/>
                    <a:ea typeface="Times New Roman" panose="02020603050405020304" pitchFamily="18" charset="0"/>
                    <a:cs typeface="Mangal"/>
                  </a:rPr>
                  <a:t>V=(</a:t>
                </a:r>
                <a14:m>
                  <m:oMath xmlns:m="http://schemas.openxmlformats.org/officeDocument/2006/math">
                    <m:box>
                      <m:boxPr>
                        <m:ctrlPr>
                          <a:rPr lang="en-US" sz="5000" i="1">
                            <a:latin typeface="Cambria Math" panose="02040503050406030204" pitchFamily="18" charset="0"/>
                            <a:ea typeface="Times New Roman" panose="02020603050405020304" pitchFamily="18" charset="0"/>
                            <a:cs typeface="Mangal"/>
                          </a:rPr>
                        </m:ctrlPr>
                      </m:boxPr>
                      <m:e>
                        <m:argPr>
                          <m:argSz m:val="-1"/>
                        </m:argPr>
                        <m:f>
                          <m:fPr>
                            <m:ctrlPr>
                              <a:rPr lang="en-US" sz="5000" i="1">
                                <a:latin typeface="Cambria Math" panose="02040503050406030204" pitchFamily="18" charset="0"/>
                                <a:ea typeface="Times New Roman" panose="02020603050405020304" pitchFamily="18" charset="0"/>
                                <a:cs typeface="Mangal"/>
                              </a:rPr>
                            </m:ctrlPr>
                          </m:fPr>
                          <m:num>
                            <m:r>
                              <a:rPr lang="en-US" sz="5000" i="1">
                                <a:latin typeface="Cambria Math"/>
                                <a:ea typeface="Times New Roman" panose="02020603050405020304" pitchFamily="18" charset="0"/>
                                <a:cs typeface="Mangal"/>
                              </a:rPr>
                              <m:t>𝜋</m:t>
                            </m:r>
                          </m:num>
                          <m:den>
                            <m:r>
                              <a:rPr lang="en-US" sz="5000" i="1">
                                <a:latin typeface="Cambria Math"/>
                                <a:ea typeface="Times New Roman" panose="02020603050405020304" pitchFamily="18" charset="0"/>
                                <a:cs typeface="Mangal"/>
                              </a:rPr>
                              <m:t>4</m:t>
                            </m:r>
                          </m:den>
                        </m:f>
                      </m:e>
                    </m:box>
                  </m:oMath>
                </a14:m>
                <a:r>
                  <a:rPr lang="en-US" sz="5000" dirty="0">
                    <a:latin typeface="+mj-lt"/>
                    <a:ea typeface="Times New Roman" panose="02020603050405020304" pitchFamily="18" charset="0"/>
                    <a:cs typeface="Mangal"/>
                  </a:rPr>
                  <a:t>)</a:t>
                </a:r>
                <a14:m>
                  <m:oMath xmlns:m="http://schemas.openxmlformats.org/officeDocument/2006/math">
                    <m:sSup>
                      <m:sSupPr>
                        <m:ctrlPr>
                          <a:rPr lang="en-US" sz="5000" i="1">
                            <a:latin typeface="Cambria Math" panose="02040503050406030204" pitchFamily="18" charset="0"/>
                            <a:ea typeface="Times New Roman" panose="02020603050405020304" pitchFamily="18" charset="0"/>
                            <a:cs typeface="Mangal"/>
                          </a:rPr>
                        </m:ctrlPr>
                      </m:sSupPr>
                      <m:e>
                        <m:r>
                          <a:rPr lang="en-US" sz="5000" i="1">
                            <a:latin typeface="Cambria Math"/>
                            <a:ea typeface="Times New Roman" panose="02020603050405020304" pitchFamily="18" charset="0"/>
                            <a:cs typeface="Mangal"/>
                          </a:rPr>
                          <m:t>(2</m:t>
                        </m:r>
                        <m:r>
                          <a:rPr lang="en-US" sz="5000" i="1">
                            <a:latin typeface="Cambria Math"/>
                            <a:ea typeface="Times New Roman" panose="02020603050405020304" pitchFamily="18" charset="0"/>
                            <a:cs typeface="Mangal"/>
                          </a:rPr>
                          <m:t>ᶓ</m:t>
                        </m:r>
                        <m:r>
                          <a:rPr lang="en-US" sz="5000" i="1">
                            <a:latin typeface="Cambria Math"/>
                            <a:ea typeface="Times New Roman" panose="02020603050405020304" pitchFamily="18" charset="0"/>
                            <a:cs typeface="Mangal"/>
                          </a:rPr>
                          <m:t>)</m:t>
                        </m:r>
                      </m:e>
                      <m:sup>
                        <m:r>
                          <a:rPr lang="en-US" sz="5000" i="1">
                            <a:latin typeface="Cambria Math"/>
                            <a:ea typeface="Times New Roman" panose="02020603050405020304" pitchFamily="18" charset="0"/>
                            <a:cs typeface="Mangal"/>
                          </a:rPr>
                          <m:t>2 </m:t>
                        </m:r>
                      </m:sup>
                    </m:sSup>
                  </m:oMath>
                </a14:m>
                <a:r>
                  <a:rPr lang="en-US" sz="5000" dirty="0">
                    <a:latin typeface="+mj-lt"/>
                    <a:ea typeface="Times New Roman" panose="02020603050405020304" pitchFamily="18" charset="0"/>
                    <a:cs typeface="Mangal"/>
                  </a:rPr>
                  <a:t> v</a:t>
                </a:r>
                <a14:m>
                  <m:oMath xmlns:m="http://schemas.openxmlformats.org/officeDocument/2006/math">
                    <m:r>
                      <a:rPr lang="en-US" sz="5000" i="1">
                        <a:latin typeface="Cambria Math"/>
                        <a:ea typeface="Times New Roman" panose="02020603050405020304" pitchFamily="18" charset="0"/>
                        <a:cs typeface="Mangal"/>
                      </a:rPr>
                      <m:t>𝛿</m:t>
                    </m:r>
                  </m:oMath>
                </a14:m>
                <a:r>
                  <a:rPr lang="en-US" sz="5000" dirty="0">
                    <a:latin typeface="+mj-lt"/>
                    <a:ea typeface="Times New Roman" panose="02020603050405020304" pitchFamily="18" charset="0"/>
                    <a:cs typeface="Mangal"/>
                  </a:rPr>
                  <a:t>t  - volume of the cylinder.</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Mangal"/>
                  </a:rPr>
                  <a:t>		There are n molecules /cm</a:t>
                </a:r>
                <a:r>
                  <a:rPr lang="en-US" sz="5000" dirty="0">
                    <a:latin typeface="+mj-lt"/>
                    <a:ea typeface="Times New Roman" panose="02020603050405020304" pitchFamily="18" charset="0"/>
                    <a:cs typeface="Calibri" panose="020F0502020204030204" pitchFamily="34" charset="0"/>
                  </a:rPr>
                  <a:t>³.</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Calibri" panose="020F0502020204030204" pitchFamily="34" charset="0"/>
                  </a:rPr>
                  <a:t>	volume associated with one molecule  = </a:t>
                </a:r>
                <a14:m>
                  <m:oMath xmlns:m="http://schemas.openxmlformats.org/officeDocument/2006/math">
                    <m:box>
                      <m:boxPr>
                        <m:ctrlPr>
                          <a:rPr lang="en-US" sz="5000" i="1">
                            <a:latin typeface="Cambria Math" panose="02040503050406030204" pitchFamily="18" charset="0"/>
                            <a:ea typeface="Times New Roman" panose="02020603050405020304" pitchFamily="18" charset="0"/>
                            <a:cs typeface="Calibri" panose="020F0502020204030204" pitchFamily="34" charset="0"/>
                          </a:rPr>
                        </m:ctrlPr>
                      </m:boxPr>
                      <m:e>
                        <m:argPr>
                          <m:argSz m:val="-1"/>
                        </m:argPr>
                        <m:r>
                          <m:rPr>
                            <m:brk m:alnAt="63"/>
                          </m:rPr>
                          <a:rPr lang="en-US" sz="5000" b="0" i="1" smtClean="0">
                            <a:latin typeface="Cambria Math"/>
                            <a:ea typeface="Times New Roman" panose="02020603050405020304" pitchFamily="18" charset="0"/>
                            <a:cs typeface="Calibri" panose="020F0502020204030204" pitchFamily="34" charset="0"/>
                          </a:rPr>
                          <m:t> </m:t>
                        </m:r>
                        <m:r>
                          <a:rPr lang="en-US" sz="5000" b="0" i="1" smtClean="0">
                            <a:latin typeface="Cambria Math"/>
                            <a:ea typeface="Times New Roman" panose="02020603050405020304" pitchFamily="18" charset="0"/>
                            <a:cs typeface="Calibri" panose="020F0502020204030204" pitchFamily="34" charset="0"/>
                          </a:rPr>
                          <m:t>    </m:t>
                        </m:r>
                        <m:f>
                          <m:fPr>
                            <m:ctrlPr>
                              <a:rPr lang="en-US" sz="5000" i="1">
                                <a:latin typeface="Cambria Math" panose="02040503050406030204" pitchFamily="18" charset="0"/>
                                <a:ea typeface="Times New Roman" panose="02020603050405020304" pitchFamily="18" charset="0"/>
                                <a:cs typeface="Calibri" panose="020F0502020204030204" pitchFamily="34" charset="0"/>
                              </a:rPr>
                            </m:ctrlPr>
                          </m:fPr>
                          <m:num>
                            <m:r>
                              <a:rPr lang="en-US" sz="5000" i="1">
                                <a:latin typeface="Cambria Math"/>
                                <a:ea typeface="Times New Roman" panose="02020603050405020304" pitchFamily="18" charset="0"/>
                                <a:cs typeface="Calibri" panose="020F0502020204030204" pitchFamily="34" charset="0"/>
                              </a:rPr>
                              <m:t>1</m:t>
                            </m:r>
                          </m:num>
                          <m:den>
                            <m:r>
                              <a:rPr lang="en-US" sz="5000" i="1">
                                <a:latin typeface="Cambria Math"/>
                                <a:ea typeface="Times New Roman" panose="02020603050405020304" pitchFamily="18" charset="0"/>
                                <a:cs typeface="Calibri" panose="020F0502020204030204" pitchFamily="34" charset="0"/>
                              </a:rPr>
                              <m:t>𝑛</m:t>
                            </m:r>
                          </m:den>
                        </m:f>
                      </m:e>
                    </m:box>
                  </m:oMath>
                </a14:m>
                <a:r>
                  <a:rPr lang="en-US" sz="5000" dirty="0">
                    <a:latin typeface="+mj-lt"/>
                    <a:ea typeface="Times New Roman" panose="02020603050405020304" pitchFamily="18" charset="0"/>
                    <a:cs typeface="Calibri" panose="020F0502020204030204" pitchFamily="34" charset="0"/>
                  </a:rPr>
                  <a:t> cm³</a:t>
                </a:r>
                <a:endParaRPr lang="en-US" sz="5000" dirty="0">
                  <a:latin typeface="+mj-lt"/>
                  <a:ea typeface="Calibri" panose="020F0502020204030204" pitchFamily="34" charset="0"/>
                  <a:cs typeface="Mangal"/>
                </a:endParaRPr>
              </a:p>
              <a:p>
                <a:pPr marL="0" indent="0">
                  <a:lnSpc>
                    <a:spcPct val="115000"/>
                  </a:lnSpc>
                  <a:spcAft>
                    <a:spcPts val="1000"/>
                  </a:spcAft>
                  <a:buNone/>
                </a:pPr>
                <a14:m>
                  <m:oMath xmlns:m="http://schemas.openxmlformats.org/officeDocument/2006/math">
                    <m:r>
                      <a:rPr lang="en-US" sz="5000" i="1">
                        <a:latin typeface="Cambria Math"/>
                        <a:ea typeface="Times New Roman" panose="02020603050405020304" pitchFamily="18" charset="0"/>
                        <a:cs typeface="Mangal"/>
                      </a:rPr>
                      <m:t>𝛿</m:t>
                    </m:r>
                  </m:oMath>
                </a14:m>
                <a:r>
                  <a:rPr lang="en-US" sz="5000" dirty="0">
                    <a:latin typeface="+mj-lt"/>
                    <a:ea typeface="Times New Roman" panose="02020603050405020304" pitchFamily="18" charset="0"/>
                    <a:cs typeface="Mangal"/>
                  </a:rPr>
                  <a:t>V is equal to </a:t>
                </a:r>
                <a14:m>
                  <m:oMath xmlns:m="http://schemas.openxmlformats.org/officeDocument/2006/math">
                    <m:box>
                      <m:boxPr>
                        <m:ctrlPr>
                          <a:rPr lang="en-US" sz="5000" i="1">
                            <a:latin typeface="Cambria Math" panose="02040503050406030204" pitchFamily="18" charset="0"/>
                            <a:ea typeface="Times New Roman" panose="02020603050405020304" pitchFamily="18" charset="0"/>
                            <a:cs typeface="Mangal"/>
                          </a:rPr>
                        </m:ctrlPr>
                      </m:boxPr>
                      <m:e>
                        <m:argPr>
                          <m:argSz m:val="-1"/>
                        </m:argPr>
                        <m:f>
                          <m:fPr>
                            <m:ctrlPr>
                              <a:rPr lang="en-US" sz="5000" i="1">
                                <a:latin typeface="Cambria Math" panose="02040503050406030204" pitchFamily="18" charset="0"/>
                                <a:ea typeface="Times New Roman" panose="02020603050405020304" pitchFamily="18" charset="0"/>
                                <a:cs typeface="Mangal"/>
                              </a:rPr>
                            </m:ctrlPr>
                          </m:fPr>
                          <m:num>
                            <m:r>
                              <a:rPr lang="en-US" sz="5000" i="1">
                                <a:latin typeface="Cambria Math"/>
                                <a:ea typeface="Times New Roman" panose="02020603050405020304" pitchFamily="18" charset="0"/>
                                <a:cs typeface="Mangal"/>
                              </a:rPr>
                              <m:t>1</m:t>
                            </m:r>
                          </m:num>
                          <m:den>
                            <m:r>
                              <a:rPr lang="en-US" sz="5000" i="1">
                                <a:latin typeface="Cambria Math"/>
                                <a:ea typeface="Times New Roman" panose="02020603050405020304" pitchFamily="18" charset="0"/>
                                <a:cs typeface="Mangal"/>
                              </a:rPr>
                              <m:t>𝑛</m:t>
                            </m:r>
                          </m:den>
                        </m:f>
                      </m:e>
                    </m:box>
                  </m:oMath>
                </a14:m>
                <a:r>
                  <a:rPr lang="en-US" sz="5000" dirty="0">
                    <a:latin typeface="+mj-lt"/>
                    <a:ea typeface="Times New Roman" panose="02020603050405020304" pitchFamily="18" charset="0"/>
                    <a:cs typeface="Mangal"/>
                  </a:rPr>
                  <a:t> </a:t>
                </a:r>
                <a:endParaRPr lang="en-US" sz="5000" dirty="0">
                  <a:latin typeface="+mj-lt"/>
                  <a:ea typeface="Calibri" panose="020F0502020204030204" pitchFamily="34" charset="0"/>
                  <a:cs typeface="Mangal"/>
                </a:endParaRPr>
              </a:p>
              <a:p>
                <a:pPr marL="0" indent="0">
                  <a:lnSpc>
                    <a:spcPct val="115000"/>
                  </a:lnSpc>
                  <a:spcAft>
                    <a:spcPts val="1000"/>
                  </a:spcAft>
                  <a:buNone/>
                </a:pPr>
                <a:r>
                  <a:rPr lang="en-US" sz="5000" dirty="0">
                    <a:latin typeface="+mj-lt"/>
                    <a:ea typeface="Times New Roman" panose="02020603050405020304" pitchFamily="18" charset="0"/>
                    <a:cs typeface="Mangal"/>
                  </a:rPr>
                  <a:t>If  </a:t>
                </a:r>
                <a:r>
                  <a:rPr lang="en-US" sz="5000" dirty="0">
                    <a:latin typeface="+mj-lt"/>
                  </a:rPr>
                  <a:t> </a:t>
                </a:r>
                <a14:m>
                  <m:oMath xmlns:m="http://schemas.openxmlformats.org/officeDocument/2006/math">
                    <m:r>
                      <a:rPr lang="en-US" sz="5000" i="1">
                        <a:latin typeface="Cambria Math"/>
                      </a:rPr>
                      <m:t>𝜏</m:t>
                    </m:r>
                  </m:oMath>
                </a14:m>
                <a:r>
                  <a:rPr lang="en-US" sz="5000" dirty="0">
                    <a:latin typeface="+mj-lt"/>
                    <a:ea typeface="Times New Roman" panose="02020603050405020304" pitchFamily="18" charset="0"/>
                    <a:cs typeface="Mangal"/>
                  </a:rPr>
                  <a:t>=</a:t>
                </a:r>
                <a14:m>
                  <m:oMath xmlns:m="http://schemas.openxmlformats.org/officeDocument/2006/math">
                    <m:r>
                      <a:rPr lang="en-US" sz="5000" i="1">
                        <a:latin typeface="Cambria Math"/>
                        <a:ea typeface="Times New Roman" panose="02020603050405020304" pitchFamily="18" charset="0"/>
                        <a:cs typeface="Mangal"/>
                      </a:rPr>
                      <m:t>𝛿</m:t>
                    </m:r>
                    <m:r>
                      <a:rPr lang="en-US" sz="5000" i="1">
                        <a:latin typeface="Cambria Math"/>
                        <a:ea typeface="Times New Roman" panose="02020603050405020304" pitchFamily="18" charset="0"/>
                        <a:cs typeface="Mangal"/>
                      </a:rPr>
                      <m:t>𝑡</m:t>
                    </m:r>
                  </m:oMath>
                </a14:m>
                <a:r>
                  <a:rPr lang="en-US" sz="5000" dirty="0">
                    <a:latin typeface="+mj-lt"/>
                    <a:ea typeface="Times New Roman" panose="02020603050405020304" pitchFamily="18" charset="0"/>
                    <a:cs typeface="Mangal"/>
                  </a:rPr>
                  <a:t> average time between collision </a:t>
                </a:r>
                <a:endParaRPr lang="en-US" sz="5000" dirty="0">
                  <a:latin typeface="+mj-lt"/>
                  <a:ea typeface="Calibri" panose="020F0502020204030204" pitchFamily="34" charset="0"/>
                  <a:cs typeface="Mangal"/>
                </a:endParaRPr>
              </a:p>
              <a:p>
                <a:pPr marL="0" indent="0">
                  <a:lnSpc>
                    <a:spcPct val="115000"/>
                  </a:lnSpc>
                  <a:spcAft>
                    <a:spcPts val="1000"/>
                  </a:spcAft>
                  <a:buNone/>
                </a:pPr>
                <a14:m>
                  <m:oMath xmlns:m="http://schemas.openxmlformats.org/officeDocument/2006/math">
                    <m:box>
                      <m:boxPr>
                        <m:ctrlPr>
                          <a:rPr lang="en-US" sz="5000" i="1">
                            <a:latin typeface="Cambria Math" panose="02040503050406030204" pitchFamily="18" charset="0"/>
                            <a:ea typeface="Times New Roman" panose="02020603050405020304" pitchFamily="18" charset="0"/>
                            <a:cs typeface="Calibri" panose="020F0502020204030204" pitchFamily="34" charset="0"/>
                          </a:rPr>
                        </m:ctrlPr>
                      </m:boxPr>
                      <m:e>
                        <m:argPr>
                          <m:argSz m:val="-1"/>
                        </m:argPr>
                        <m:f>
                          <m:fPr>
                            <m:ctrlPr>
                              <a:rPr lang="en-US" sz="5000" i="1">
                                <a:latin typeface="Cambria Math" panose="02040503050406030204" pitchFamily="18" charset="0"/>
                                <a:ea typeface="Times New Roman" panose="02020603050405020304" pitchFamily="18" charset="0"/>
                                <a:cs typeface="Calibri" panose="020F0502020204030204" pitchFamily="34" charset="0"/>
                              </a:rPr>
                            </m:ctrlPr>
                          </m:fPr>
                          <m:num>
                            <m:r>
                              <a:rPr lang="en-US" sz="5000" i="1">
                                <a:latin typeface="Cambria Math"/>
                                <a:ea typeface="Times New Roman" panose="02020603050405020304" pitchFamily="18" charset="0"/>
                                <a:cs typeface="Calibri" panose="020F0502020204030204" pitchFamily="34" charset="0"/>
                              </a:rPr>
                              <m:t>1</m:t>
                            </m:r>
                          </m:num>
                          <m:den>
                            <m:r>
                              <a:rPr lang="en-US" sz="5000" i="1">
                                <a:latin typeface="Cambria Math"/>
                                <a:ea typeface="Times New Roman" panose="02020603050405020304" pitchFamily="18" charset="0"/>
                                <a:cs typeface="Calibri" panose="020F0502020204030204" pitchFamily="34" charset="0"/>
                              </a:rPr>
                              <m:t>𝑛</m:t>
                            </m:r>
                          </m:den>
                        </m:f>
                      </m:e>
                    </m:box>
                  </m:oMath>
                </a14:m>
                <a:r>
                  <a:rPr lang="en-US" sz="5000" dirty="0">
                    <a:latin typeface="+mj-lt"/>
                    <a:ea typeface="Times New Roman" panose="02020603050405020304" pitchFamily="18" charset="0"/>
                    <a:cs typeface="Calibri" panose="020F0502020204030204" pitchFamily="34" charset="0"/>
                  </a:rPr>
                  <a:t>=πᶓ²v</a:t>
                </a:r>
                <a:r>
                  <a:rPr lang="en-US" sz="5000" dirty="0">
                    <a:latin typeface="+mj-lt"/>
                  </a:rPr>
                  <a:t> </a:t>
                </a:r>
                <a14:m>
                  <m:oMath xmlns:m="http://schemas.openxmlformats.org/officeDocument/2006/math">
                    <m:r>
                      <a:rPr lang="en-US" sz="5000" i="1">
                        <a:latin typeface="Cambria Math"/>
                      </a:rPr>
                      <m:t>𝜏</m:t>
                    </m:r>
                  </m:oMath>
                </a14:m>
                <a:endParaRPr lang="en-US" sz="5000" dirty="0">
                  <a:latin typeface="+mj-lt"/>
                  <a:ea typeface="Calibri" panose="020F0502020204030204" pitchFamily="34" charset="0"/>
                  <a:cs typeface="Manga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851" y="70935"/>
                <a:ext cx="10912949" cy="7049193"/>
              </a:xfrm>
              <a:blipFill rotWithShape="1">
                <a:blip r:embed="rId2"/>
                <a:stretch>
                  <a:fillRect l="-615" t="-1211"/>
                </a:stretch>
              </a:blipFill>
            </p:spPr>
            <p:txBody>
              <a:bodyPr/>
              <a:lstStyle/>
              <a:p>
                <a:r>
                  <a:rPr lang="en-IN">
                    <a:noFill/>
                  </a:rPr>
                  <a:t> </a:t>
                </a:r>
              </a:p>
            </p:txBody>
          </p:sp>
        </mc:Fallback>
      </mc:AlternateContent>
    </p:spTree>
    <p:extLst>
      <p:ext uri="{BB962C8B-B14F-4D97-AF65-F5344CB8AC3E}">
        <p14:creationId xmlns:p14="http://schemas.microsoft.com/office/powerpoint/2010/main" val="311222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778" y="288940"/>
                <a:ext cx="10883022" cy="7315200"/>
              </a:xfrm>
            </p:spPr>
            <p:txBody>
              <a:bodyPr>
                <a:noAutofit/>
              </a:bodyPr>
              <a:lstStyle/>
              <a:p>
                <a:pPr marL="0" indent="0">
                  <a:buNone/>
                </a:pPr>
                <a:r>
                  <a:rPr lang="en-US" sz="2800" dirty="0"/>
                  <a:t>			λ=v </a:t>
                </a:r>
                <a14:m>
                  <m:oMath xmlns:m="http://schemas.openxmlformats.org/officeDocument/2006/math">
                    <m:r>
                      <a:rPr lang="en-US" sz="2800" i="1">
                        <a:latin typeface="Cambria Math" panose="02040503050406030204" pitchFamily="18" charset="0"/>
                      </a:rPr>
                      <m:t>𝜏</m:t>
                    </m:r>
                  </m:oMath>
                </a14:m>
                <a:r>
                  <a:rPr lang="en-US" sz="2800" dirty="0"/>
                  <a:t> = </a:t>
                </a:r>
                <a14:m>
                  <m:oMath xmlns:m="http://schemas.openxmlformats.org/officeDocument/2006/math">
                    <m:box>
                      <m:boxPr>
                        <m:ctrlPr>
                          <a:rPr lang="en-US" sz="2800" i="1">
                            <a:latin typeface="Cambria Math" panose="02040503050406030204" pitchFamily="18" charset="0"/>
                          </a:rPr>
                        </m:ctrlPr>
                      </m:boxPr>
                      <m:e>
                        <m:argPr>
                          <m:argSz m:val="-1"/>
                        </m:argP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i="1">
                                <a:latin typeface="Cambria Math" panose="02040503050406030204" pitchFamily="18" charset="0"/>
                              </a:rPr>
                              <m:t>𝜋</m:t>
                            </m:r>
                            <m:sSup>
                              <m:sSupPr>
                                <m:ctrlPr>
                                  <a:rPr lang="en-US" sz="2800" i="1">
                                    <a:latin typeface="Cambria Math" panose="02040503050406030204" pitchFamily="18" charset="0"/>
                                  </a:rPr>
                                </m:ctrlPr>
                              </m:sSupPr>
                              <m:e>
                                <m:r>
                                  <a:rPr lang="en-US" sz="2800" i="1">
                                    <a:latin typeface="Cambria Math" panose="02040503050406030204" pitchFamily="18" charset="0"/>
                                  </a:rPr>
                                  <m:t>ᶓ</m:t>
                                </m:r>
                              </m:e>
                              <m:sup>
                                <m:r>
                                  <a:rPr lang="en-US" sz="2800" i="1">
                                    <a:latin typeface="Cambria Math" panose="02040503050406030204" pitchFamily="18" charset="0"/>
                                  </a:rPr>
                                  <m:t>2</m:t>
                                </m:r>
                              </m:sup>
                            </m:sSup>
                          </m:den>
                        </m:f>
                      </m:e>
                    </m:box>
                  </m:oMath>
                </a14:m>
                <a:r>
                  <a:rPr lang="en-US" sz="2800" dirty="0"/>
                  <a:t> </a:t>
                </a:r>
              </a:p>
              <a:p>
                <a:pPr marL="0" indent="0">
                  <a:buNone/>
                </a:pPr>
                <a:r>
                  <a:rPr lang="en-US" sz="2800" dirty="0"/>
                  <a:t>Not only the reference molecule but also the other molecules are in motion</a:t>
                </a:r>
              </a:p>
              <a:p>
                <a:pPr marL="0" indent="0">
                  <a:buNone/>
                </a:pPr>
                <a:r>
                  <a:rPr lang="en-US" sz="2800" dirty="0"/>
                  <a:t>			λ=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i="1">
                            <a:latin typeface="Cambria Math" panose="02040503050406030204" pitchFamily="18" charset="0"/>
                          </a:rPr>
                          <m:t>𝜋</m:t>
                        </m:r>
                        <m:sSup>
                          <m:sSupPr>
                            <m:ctrlPr>
                              <a:rPr lang="en-US" sz="2800" i="1">
                                <a:latin typeface="Cambria Math" panose="02040503050406030204" pitchFamily="18" charset="0"/>
                              </a:rPr>
                            </m:ctrlPr>
                          </m:sSupPr>
                          <m:e>
                            <m:r>
                              <a:rPr lang="en-US" sz="2800" i="1">
                                <a:latin typeface="Cambria Math" panose="02040503050406030204" pitchFamily="18" charset="0"/>
                              </a:rPr>
                              <m:t>ᶓ</m:t>
                            </m:r>
                          </m:e>
                          <m:sup>
                            <m:r>
                              <a:rPr lang="en-US" sz="2800" i="1">
                                <a:latin typeface="Cambria Math" panose="02040503050406030204" pitchFamily="18" charset="0"/>
                              </a:rPr>
                              <m:t>2</m:t>
                            </m:r>
                          </m:sup>
                        </m:sSup>
                      </m:den>
                    </m:f>
                  </m:oMath>
                </a14:m>
                <a:r>
                  <a:rPr lang="en-US" sz="2800" dirty="0"/>
                  <a:t>(</a:t>
                </a:r>
                <a14:m>
                  <m:oMath xmlns:m="http://schemas.openxmlformats.org/officeDocument/2006/math">
                    <m:box>
                      <m:boxPr>
                        <m:ctrlPr>
                          <a:rPr lang="en-US" sz="2800" i="1">
                            <a:latin typeface="Cambria Math" panose="02040503050406030204" pitchFamily="18" charset="0"/>
                          </a:rPr>
                        </m:ctrlPr>
                      </m:boxPr>
                      <m:e>
                        <m:argPr>
                          <m:argSz m:val="-1"/>
                        </m:argPr>
                        <m:f>
                          <m:fPr>
                            <m:ctrlPr>
                              <a:rPr lang="en-US" sz="2800" i="1">
                                <a:latin typeface="Cambria Math" panose="02040503050406030204" pitchFamily="18" charset="0"/>
                              </a:rPr>
                            </m:ctrlPr>
                          </m:fPr>
                          <m:num>
                            <m:r>
                              <a:rPr lang="en-US" sz="2800" i="1">
                                <a:latin typeface="Cambria Math" panose="02040503050406030204" pitchFamily="18" charset="0"/>
                              </a:rPr>
                              <m:t>𝑣</m:t>
                            </m:r>
                          </m:num>
                          <m:den>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IN" sz="2800" b="0" i="1" smtClean="0">
                                    <a:latin typeface="Cambria Math"/>
                                  </a:rPr>
                                  <m:t>𝑟</m:t>
                                </m:r>
                              </m:sub>
                            </m:sSub>
                          </m:den>
                        </m:f>
                      </m:e>
                    </m:box>
                  </m:oMath>
                </a14:m>
                <a:r>
                  <a:rPr lang="en-US" sz="2800" dirty="0"/>
                  <a:t>)</a:t>
                </a:r>
              </a:p>
              <a:p>
                <a:pPr marL="0" indent="0">
                  <a:buNone/>
                </a:pPr>
                <a:r>
                  <a:rPr lang="en-US" sz="2800" dirty="0"/>
                  <a:t>			𝑣 = absolute velocity</a:t>
                </a:r>
              </a:p>
              <a:p>
                <a:pPr marL="0" indent="0">
                  <a:buNone/>
                </a:pP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IN" sz="2800" b="0" i="1" smtClean="0">
                            <a:latin typeface="Cambria Math"/>
                          </a:rPr>
                          <m:t>𝑟</m:t>
                        </m:r>
                      </m:sub>
                    </m:sSub>
                  </m:oMath>
                </a14:m>
                <a:r>
                  <a:rPr lang="en-US" sz="2800" dirty="0"/>
                  <a:t>= relative velocity</a:t>
                </a:r>
              </a:p>
              <a:p>
                <a:pPr marL="0" indent="0">
                  <a:buNone/>
                </a:pPr>
                <a:r>
                  <a:rPr lang="en-US" sz="2800" dirty="0"/>
                  <a:t>	</a:t>
                </a:r>
                <a:r>
                  <a:rPr lang="en-US" sz="2800" dirty="0" err="1"/>
                  <a:t>Clausius</a:t>
                </a:r>
                <a:r>
                  <a:rPr lang="en-US" sz="2800" dirty="0"/>
                  <a:t> established that </a:t>
                </a:r>
                <a14:m>
                  <m:oMath xmlns:m="http://schemas.openxmlformats.org/officeDocument/2006/math">
                    <m:box>
                      <m:boxPr>
                        <m:ctrlPr>
                          <a:rPr lang="en-US" sz="2800" i="1">
                            <a:latin typeface="Cambria Math" panose="02040503050406030204" pitchFamily="18" charset="0"/>
                          </a:rPr>
                        </m:ctrlPr>
                      </m:boxPr>
                      <m:e>
                        <m:argPr>
                          <m:argSz m:val="-1"/>
                        </m:argPr>
                        <m:f>
                          <m:fPr>
                            <m:ctrlPr>
                              <a:rPr lang="en-US" sz="2800" i="1">
                                <a:latin typeface="Cambria Math" panose="02040503050406030204" pitchFamily="18" charset="0"/>
                              </a:rPr>
                            </m:ctrlPr>
                          </m:fPr>
                          <m:num>
                            <m:r>
                              <a:rPr lang="en-US" sz="2800" i="1">
                                <a:latin typeface="Cambria Math" panose="02040503050406030204" pitchFamily="18" charset="0"/>
                              </a:rPr>
                              <m:t>𝑣</m:t>
                            </m:r>
                          </m:num>
                          <m:den>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IN" sz="2800" b="0" i="1" smtClean="0">
                                    <a:latin typeface="Cambria Math"/>
                                  </a:rPr>
                                  <m:t>𝑟</m:t>
                                </m:r>
                              </m:sub>
                            </m:sSub>
                          </m:den>
                        </m:f>
                      </m:e>
                    </m:box>
                  </m:oMath>
                </a14:m>
                <a:r>
                  <a:rPr lang="en-US" sz="2800" dirty="0"/>
                  <a:t> =</a:t>
                </a:r>
                <a14:m>
                  <m:oMath xmlns:m="http://schemas.openxmlformats.org/officeDocument/2006/math">
                    <m:box>
                      <m:boxPr>
                        <m:ctrlPr>
                          <a:rPr lang="en-US" sz="2800" i="1">
                            <a:latin typeface="Cambria Math" panose="02040503050406030204" pitchFamily="18" charset="0"/>
                          </a:rPr>
                        </m:ctrlPr>
                      </m:boxPr>
                      <m:e>
                        <m:argPr>
                          <m:argSz m:val="-1"/>
                        </m:argPr>
                        <m:f>
                          <m:fPr>
                            <m:ctrlPr>
                              <a:rPr lang="en-US" sz="2800" i="1">
                                <a:latin typeface="Cambria Math" panose="02040503050406030204" pitchFamily="18" charset="0"/>
                              </a:rPr>
                            </m:ctrlPr>
                          </m:fPr>
                          <m:num>
                            <m:r>
                              <a:rPr lang="en-US" sz="2800" i="1">
                                <a:latin typeface="Cambria Math" panose="02040503050406030204" pitchFamily="18" charset="0"/>
                              </a:rPr>
                              <m:t>3</m:t>
                            </m:r>
                          </m:num>
                          <m:den>
                            <m:r>
                              <a:rPr lang="en-US" sz="2800" i="1">
                                <a:latin typeface="Cambria Math" panose="02040503050406030204" pitchFamily="18" charset="0"/>
                              </a:rPr>
                              <m:t>4</m:t>
                            </m:r>
                          </m:den>
                        </m:f>
                      </m:e>
                    </m:box>
                  </m:oMath>
                </a14:m>
                <a:endParaRPr lang="en-US" sz="2800" dirty="0"/>
              </a:p>
              <a:p>
                <a:pPr marL="0" indent="0">
                  <a:buNone/>
                </a:pPr>
                <a:r>
                  <a:rPr lang="en-US" sz="2800" dirty="0"/>
                  <a:t>  			λ=</a:t>
                </a:r>
                <a14:m>
                  <m:oMath xmlns:m="http://schemas.openxmlformats.org/officeDocument/2006/math">
                    <m:box>
                      <m:boxPr>
                        <m:ctrlPr>
                          <a:rPr lang="en-US" sz="2800" i="1">
                            <a:latin typeface="Cambria Math" panose="02040503050406030204" pitchFamily="18" charset="0"/>
                          </a:rPr>
                        </m:ctrlPr>
                      </m:boxPr>
                      <m:e>
                        <m:argPr>
                          <m:argSz m:val="-1"/>
                        </m:argPr>
                        <m:f>
                          <m:fPr>
                            <m:ctrlPr>
                              <a:rPr lang="en-US" sz="2800" i="1" smtClean="0">
                                <a:latin typeface="Cambria Math" panose="02040503050406030204" pitchFamily="18" charset="0"/>
                              </a:rPr>
                            </m:ctrlPr>
                          </m:fPr>
                          <m:num>
                            <m:r>
                              <a:rPr lang="en-US" sz="2800" i="1">
                                <a:latin typeface="Cambria Math" panose="02040503050406030204" pitchFamily="18" charset="0"/>
                              </a:rPr>
                              <m:t>3</m:t>
                            </m:r>
                          </m:num>
                          <m:den>
                            <m:r>
                              <a:rPr lang="en-US" sz="2800" i="1">
                                <a:latin typeface="Cambria Math" panose="02040503050406030204" pitchFamily="18" charset="0"/>
                              </a:rPr>
                              <m:t>4</m:t>
                            </m:r>
                            <m:r>
                              <a:rPr lang="en-US" sz="2800" i="1">
                                <a:latin typeface="Cambria Math" panose="02040503050406030204" pitchFamily="18" charset="0"/>
                              </a:rPr>
                              <m:t>𝑛</m:t>
                            </m:r>
                            <m:r>
                              <a:rPr lang="en-US" sz="2800" i="1">
                                <a:latin typeface="Cambria Math" panose="02040503050406030204" pitchFamily="18" charset="0"/>
                              </a:rPr>
                              <m:t>𝜋</m:t>
                            </m:r>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ᶓ</m:t>
                                </m:r>
                              </m:e>
                              <m:sup>
                                <m:r>
                                  <a:rPr lang="en-US" sz="2800" b="0" i="1" smtClean="0">
                                    <a:latin typeface="Cambria Math" panose="02040503050406030204" pitchFamily="18" charset="0"/>
                                  </a:rPr>
                                  <m:t>2</m:t>
                                </m:r>
                              </m:sup>
                            </m:sSup>
                          </m:den>
                        </m:f>
                      </m:e>
                    </m:box>
                  </m:oMath>
                </a14:m>
                <a:endParaRPr lang="en-US" sz="2800" dirty="0"/>
              </a:p>
              <a:p>
                <a:pPr marL="0" indent="0">
                  <a:buNone/>
                </a:pPr>
                <a:r>
                  <a:rPr lang="en-US" sz="2800" dirty="0"/>
                  <a:t>Maxwell Boltzmann distribution follow that </a:t>
                </a:r>
              </a:p>
              <a:p>
                <a:pPr marL="0" indent="0">
                  <a:buNone/>
                </a:pPr>
                <a:r>
                  <a:rPr lang="en-US" sz="2800" dirty="0"/>
                  <a:t>		λ=</a:t>
                </a:r>
                <a14:m>
                  <m:oMath xmlns:m="http://schemas.openxmlformats.org/officeDocument/2006/math">
                    <m:box>
                      <m:boxPr>
                        <m:ctrlPr>
                          <a:rPr lang="en-US" sz="2800" i="1">
                            <a:latin typeface="Cambria Math" panose="02040503050406030204" pitchFamily="18" charset="0"/>
                          </a:rPr>
                        </m:ctrlPr>
                      </m:boxPr>
                      <m:e>
                        <m:argPr>
                          <m:argSz m:val="-1"/>
                        </m:argPr>
                        <m:f>
                          <m:fPr>
                            <m:ctrlPr>
                              <a:rPr lang="en-US" sz="2800" i="1">
                                <a:latin typeface="Cambria Math" panose="02040503050406030204" pitchFamily="18" charset="0"/>
                              </a:rPr>
                            </m:ctrlPr>
                          </m:fPr>
                          <m:num>
                            <m:r>
                              <a:rPr lang="en-US" sz="2800" i="1">
                                <a:latin typeface="Cambria Math" panose="02040503050406030204" pitchFamily="18" charset="0"/>
                              </a:rPr>
                              <m:t>1</m:t>
                            </m:r>
                          </m:num>
                          <m:den>
                            <m:sSup>
                              <m:sSupPr>
                                <m:ctrlPr>
                                  <a:rPr lang="en-US" sz="2800" i="1">
                                    <a:latin typeface="Cambria Math" panose="02040503050406030204" pitchFamily="18" charset="0"/>
                                  </a:rPr>
                                </m:ctrlPr>
                              </m:sSupPr>
                              <m:e>
                                <m:r>
                                  <a:rPr lang="en-US" sz="2800" i="1">
                                    <a:latin typeface="Cambria Math" panose="02040503050406030204" pitchFamily="18" charset="0"/>
                                  </a:rPr>
                                  <m:t>𝑛</m:t>
                                </m:r>
                                <m:r>
                                  <a:rPr lang="en-US" sz="2800" i="1">
                                    <a:latin typeface="Cambria Math" panose="02040503050406030204" pitchFamily="18" charset="0"/>
                                  </a:rPr>
                                  <m:t>𝜋</m:t>
                                </m:r>
                                <m:sSup>
                                  <m:sSupPr>
                                    <m:ctrlPr>
                                      <a:rPr lang="en-US" sz="2800" i="1">
                                        <a:latin typeface="Cambria Math" panose="02040503050406030204" pitchFamily="18" charset="0"/>
                                      </a:rPr>
                                    </m:ctrlPr>
                                  </m:sSupPr>
                                  <m:e>
                                    <m:r>
                                      <a:rPr lang="en-US" sz="2800" i="1">
                                        <a:latin typeface="Cambria Math" panose="02040503050406030204" pitchFamily="18" charset="0"/>
                                      </a:rPr>
                                      <m:t>ᶓ</m:t>
                                    </m:r>
                                  </m:e>
                                  <m:sup>
                                    <m:r>
                                      <a:rPr lang="en-US" sz="2800" i="1">
                                        <a:latin typeface="Cambria Math" panose="02040503050406030204" pitchFamily="18" charset="0"/>
                                      </a:rPr>
                                      <m:t>2</m:t>
                                    </m:r>
                                  </m:sup>
                                </m:sSup>
                                <m:r>
                                  <a:rPr lang="en-US" sz="2800" i="1">
                                    <a:latin typeface="Cambria Math" panose="02040503050406030204" pitchFamily="18" charset="0"/>
                                  </a:rPr>
                                  <m:t>2</m:t>
                                </m:r>
                              </m:e>
                              <m:sup>
                                <m:r>
                                  <a:rPr lang="en-US" sz="2800" i="1">
                                    <a:latin typeface="Cambria Math" panose="02040503050406030204" pitchFamily="18" charset="0"/>
                                  </a:rPr>
                                  <m:t>1/2</m:t>
                                </m:r>
                              </m:sup>
                            </m:sSup>
                          </m:den>
                        </m:f>
                      </m:e>
                    </m:box>
                  </m:oMath>
                </a14:m>
                <a:r>
                  <a:rPr lang="en-US" sz="2800" dirty="0"/>
                  <a:t> = </a:t>
                </a:r>
                <a14:m>
                  <m:oMath xmlns:m="http://schemas.openxmlformats.org/officeDocument/2006/math">
                    <m:f>
                      <m:fPr>
                        <m:ctrlPr>
                          <a:rPr lang="en-US" sz="2800" i="1">
                            <a:latin typeface="Cambria Math" panose="02040503050406030204" pitchFamily="18" charset="0"/>
                          </a:rPr>
                        </m:ctrlPr>
                      </m:fPr>
                      <m:num>
                        <m:r>
                          <a:rPr lang="en-IN" sz="2800" b="0" i="1" smtClean="0">
                            <a:latin typeface="Cambria Math"/>
                          </a:rPr>
                          <m:t>𝐾𝑇</m:t>
                        </m:r>
                      </m:num>
                      <m:den>
                        <m:sSup>
                          <m:sSupPr>
                            <m:ctrlPr>
                              <a:rPr lang="en-US" sz="2800" i="1">
                                <a:latin typeface="Cambria Math" panose="02040503050406030204" pitchFamily="18" charset="0"/>
                              </a:rPr>
                            </m:ctrlPr>
                          </m:sSupPr>
                          <m:e>
                            <m:r>
                              <a:rPr lang="en-IN" sz="2800" b="0" i="1" smtClean="0">
                                <a:latin typeface="Cambria Math"/>
                              </a:rPr>
                              <m:t>𝑃</m:t>
                            </m:r>
                            <m:r>
                              <a:rPr lang="en-US" sz="2800" i="1">
                                <a:latin typeface="Cambria Math" panose="02040503050406030204" pitchFamily="18" charset="0"/>
                              </a:rPr>
                              <m:t>𝜋</m:t>
                            </m:r>
                            <m:sSup>
                              <m:sSupPr>
                                <m:ctrlPr>
                                  <a:rPr lang="en-US" sz="2800" i="1">
                                    <a:latin typeface="Cambria Math" panose="02040503050406030204" pitchFamily="18" charset="0"/>
                                  </a:rPr>
                                </m:ctrlPr>
                              </m:sSupPr>
                              <m:e>
                                <m:r>
                                  <a:rPr lang="en-US" sz="2800" i="1">
                                    <a:latin typeface="Cambria Math" panose="02040503050406030204" pitchFamily="18" charset="0"/>
                                  </a:rPr>
                                  <m:t>ᶓ</m:t>
                                </m:r>
                              </m:e>
                              <m:sup>
                                <m:r>
                                  <a:rPr lang="en-US" sz="2800" i="1">
                                    <a:latin typeface="Cambria Math" panose="02040503050406030204" pitchFamily="18" charset="0"/>
                                  </a:rPr>
                                  <m:t>2</m:t>
                                </m:r>
                              </m:sup>
                            </m:sSup>
                            <m:r>
                              <a:rPr lang="en-US" sz="2800" i="1">
                                <a:latin typeface="Cambria Math" panose="02040503050406030204" pitchFamily="18" charset="0"/>
                              </a:rPr>
                              <m:t>2</m:t>
                            </m:r>
                          </m:e>
                          <m:sup>
                            <m:r>
                              <a:rPr lang="en-US" sz="2800" i="1">
                                <a:latin typeface="Cambria Math" panose="02040503050406030204" pitchFamily="18" charset="0"/>
                              </a:rPr>
                              <m:t>1/2</m:t>
                            </m:r>
                          </m:sup>
                        </m:sSup>
                      </m:den>
                    </m:f>
                  </m:oMath>
                </a14:m>
                <a:r>
                  <a:rPr lang="en-US" sz="2800" dirty="0"/>
                  <a:t> ;  P=n</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𝐵</m:t>
                        </m:r>
                      </m:sub>
                    </m:sSub>
                    <m:r>
                      <a:rPr lang="en-US" sz="2800" i="1">
                        <a:latin typeface="Cambria Math" panose="02040503050406030204" pitchFamily="18" charset="0"/>
                      </a:rPr>
                      <m:t>𝑇</m:t>
                    </m:r>
                  </m:oMath>
                </a14:m>
                <a:r>
                  <a:rPr lang="en-US" sz="2800" dirty="0"/>
                  <a:t>  </a:t>
                </a:r>
              </a:p>
              <a:p>
                <a:pPr marL="0" indent="0">
                  <a:buNone/>
                </a:pPr>
                <a:endParaRPr lang="en-US" sz="2800" dirty="0"/>
              </a:p>
              <a:p>
                <a:pPr marL="0" indent="0">
                  <a:buNone/>
                </a:pPr>
                <a:r>
                  <a:rPr lang="en-US" sz="2800" dirty="0"/>
                  <a:t> </a:t>
                </a:r>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778" y="288940"/>
                <a:ext cx="10883022" cy="7315200"/>
              </a:xfrm>
              <a:blipFill rotWithShape="1">
                <a:blip r:embed="rId2"/>
                <a:stretch>
                  <a:fillRect l="-1176" t="-833" r="-224"/>
                </a:stretch>
              </a:blipFill>
            </p:spPr>
            <p:txBody>
              <a:bodyPr/>
              <a:lstStyle/>
              <a:p>
                <a:r>
                  <a:rPr lang="en-IN">
                    <a:noFill/>
                  </a:rPr>
                  <a:t> </a:t>
                </a:r>
              </a:p>
            </p:txBody>
          </p:sp>
        </mc:Fallback>
      </mc:AlternateContent>
    </p:spTree>
    <p:extLst>
      <p:ext uri="{BB962C8B-B14F-4D97-AF65-F5344CB8AC3E}">
        <p14:creationId xmlns:p14="http://schemas.microsoft.com/office/powerpoint/2010/main" val="2923016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26</a:t>
            </a:fld>
            <a:endParaRPr lang="en-US"/>
          </a:p>
        </p:txBody>
      </p:sp>
      <mc:AlternateContent xmlns:mc="http://schemas.openxmlformats.org/markup-compatibility/2006" xmlns:a14="http://schemas.microsoft.com/office/drawing/2010/main">
        <mc:Choice Requires="a14">
          <p:sp>
            <p:nvSpPr>
              <p:cNvPr id="6" name="Rectangle 5"/>
              <p:cNvSpPr/>
              <p:nvPr/>
            </p:nvSpPr>
            <p:spPr>
              <a:xfrm>
                <a:off x="705014" y="242325"/>
                <a:ext cx="10094035" cy="2062103"/>
              </a:xfrm>
              <a:prstGeom prst="rect">
                <a:avLst/>
              </a:prstGeom>
            </p:spPr>
            <p:txBody>
              <a:bodyPr wrap="square">
                <a:spAutoFit/>
              </a:bodyPr>
              <a:lstStyle/>
              <a:p>
                <a:pPr marL="0" indent="0">
                  <a:buNone/>
                </a:pPr>
                <a:r>
                  <a:rPr lang="en-US" sz="3200" dirty="0">
                    <a:solidFill>
                      <a:schemeClr val="tx1"/>
                    </a:solidFill>
                  </a:rPr>
                  <a:t>so λ =2.33 *</a:t>
                </a:r>
                <a14:m>
                  <m:oMath xmlns:m="http://schemas.openxmlformats.org/officeDocument/2006/math">
                    <m:sSup>
                      <m:sSupPr>
                        <m:ctrlPr>
                          <a:rPr lang="en-US" sz="3200" i="1">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10</m:t>
                        </m:r>
                      </m:e>
                      <m:sup>
                        <m:r>
                          <a:rPr lang="en-US" sz="3200" i="1">
                            <a:solidFill>
                              <a:schemeClr val="tx1"/>
                            </a:solidFill>
                            <a:latin typeface="Cambria Math" panose="02040503050406030204" pitchFamily="18" charset="0"/>
                          </a:rPr>
                          <m:t>−20</m:t>
                        </m:r>
                      </m:sup>
                    </m:sSup>
                  </m:oMath>
                </a14:m>
                <a:r>
                  <a:rPr lang="en-US" sz="3200" dirty="0">
                    <a:solidFill>
                      <a:schemeClr val="tx1"/>
                    </a:solidFill>
                  </a:rPr>
                  <a:t> T/ᶓ²P cm</a:t>
                </a:r>
              </a:p>
              <a:p>
                <a:pPr marL="0" indent="0">
                  <a:buNone/>
                </a:pPr>
                <a:r>
                  <a:rPr lang="en-US" sz="3200" dirty="0">
                    <a:solidFill>
                      <a:schemeClr val="tx1"/>
                    </a:solidFill>
                  </a:rPr>
                  <a:t>At  ambient temperature</a:t>
                </a:r>
              </a:p>
              <a:p>
                <a:pPr marL="0" indent="0">
                  <a:buNone/>
                </a:pPr>
                <a:r>
                  <a:rPr lang="en-US" sz="3200" dirty="0">
                    <a:solidFill>
                      <a:schemeClr val="tx1"/>
                    </a:solidFill>
                  </a:rPr>
                  <a:t>λ=5*</a:t>
                </a:r>
                <a14:m>
                  <m:oMath xmlns:m="http://schemas.openxmlformats.org/officeDocument/2006/math">
                    <m:sSup>
                      <m:sSupPr>
                        <m:ctrlPr>
                          <a:rPr lang="en-US" sz="3200" i="1">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10</m:t>
                        </m:r>
                      </m:e>
                      <m:sup>
                        <m:r>
                          <a:rPr lang="en-US" sz="3200" i="1">
                            <a:solidFill>
                              <a:schemeClr val="tx1"/>
                            </a:solidFill>
                            <a:latin typeface="Cambria Math" panose="02040503050406030204" pitchFamily="18" charset="0"/>
                          </a:rPr>
                          <m:t>−3</m:t>
                        </m:r>
                      </m:sup>
                    </m:sSup>
                  </m:oMath>
                </a14:m>
                <a:r>
                  <a:rPr lang="en-US" sz="3200" dirty="0">
                    <a:solidFill>
                      <a:schemeClr val="tx1"/>
                    </a:solidFill>
                  </a:rPr>
                  <a:t>/P </a:t>
                </a:r>
              </a:p>
              <a:p>
                <a:pPr marL="0" indent="0">
                  <a:buNone/>
                </a:pPr>
                <a:r>
                  <a:rPr lang="en-US" sz="3200" dirty="0">
                    <a:solidFill>
                      <a:schemeClr val="tx1"/>
                    </a:solidFill>
                  </a:rPr>
                  <a:t>For P = 10</a:t>
                </a:r>
                <a:r>
                  <a:rPr lang="en-US" sz="3200" baseline="30000" dirty="0">
                    <a:solidFill>
                      <a:schemeClr val="tx1"/>
                    </a:solidFill>
                  </a:rPr>
                  <a:t>-6</a:t>
                </a:r>
                <a:r>
                  <a:rPr lang="en-US" sz="3200" dirty="0">
                    <a:solidFill>
                      <a:schemeClr val="tx1"/>
                    </a:solidFill>
                  </a:rPr>
                  <a:t>Torr, λ = 50m</a:t>
                </a:r>
              </a:p>
            </p:txBody>
          </p:sp>
        </mc:Choice>
        <mc:Fallback xmlns="">
          <p:sp>
            <p:nvSpPr>
              <p:cNvPr id="6" name="Rectangle 5"/>
              <p:cNvSpPr>
                <a:spLocks noRot="1" noChangeAspect="1" noMove="1" noResize="1" noEditPoints="1" noAdjustHandles="1" noChangeArrowheads="1" noChangeShapeType="1" noTextEdit="1"/>
              </p:cNvSpPr>
              <p:nvPr/>
            </p:nvSpPr>
            <p:spPr>
              <a:xfrm>
                <a:off x="705014" y="242325"/>
                <a:ext cx="10094035" cy="2062103"/>
              </a:xfrm>
              <a:prstGeom prst="rect">
                <a:avLst/>
              </a:prstGeom>
              <a:blipFill rotWithShape="1">
                <a:blip r:embed="rId2"/>
                <a:stretch>
                  <a:fillRect l="-1571" t="-4142" b="-8580"/>
                </a:stretch>
              </a:blipFill>
            </p:spPr>
            <p:txBody>
              <a:bodyPr/>
              <a:lstStyle/>
              <a:p>
                <a:r>
                  <a:rPr lang="en-IN">
                    <a:noFill/>
                  </a:rPr>
                  <a:t> </a:t>
                </a:r>
              </a:p>
            </p:txBody>
          </p:sp>
        </mc:Fallback>
      </mc:AlternateContent>
      <p:pic>
        <p:nvPicPr>
          <p:cNvPr id="7" name="Picture 2" descr="C:\Users\TheGame\Desktop\Mano_teching_OLD_HP_07-01-2018\Jan-April-2018\PH201_Vacuum\Books\Chapter-1\20180121_19512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18" t="7543" r="46423" b="19469"/>
          <a:stretch/>
        </p:blipFill>
        <p:spPr bwMode="auto">
          <a:xfrm rot="5400000">
            <a:off x="4593517" y="1929872"/>
            <a:ext cx="4517985" cy="546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27</a:t>
            </a:fld>
            <a:endParaRPr lang="en-US"/>
          </a:p>
        </p:txBody>
      </p:sp>
      <mc:AlternateContent xmlns:mc="http://schemas.openxmlformats.org/markup-compatibility/2006" xmlns:a14="http://schemas.microsoft.com/office/drawing/2010/main">
        <mc:Choice Requires="a14">
          <p:sp>
            <p:nvSpPr>
              <p:cNvPr id="7" name="Rectangle 6"/>
              <p:cNvSpPr/>
              <p:nvPr/>
            </p:nvSpPr>
            <p:spPr>
              <a:xfrm>
                <a:off x="213154" y="655265"/>
                <a:ext cx="11004775" cy="3242875"/>
              </a:xfrm>
              <a:prstGeom prst="rect">
                <a:avLst/>
              </a:prstGeom>
            </p:spPr>
            <p:txBody>
              <a:bodyPr wrap="square">
                <a:spAutoFit/>
              </a:bodyPr>
              <a:lstStyle/>
              <a:p>
                <a:pPr marL="0" indent="0">
                  <a:buNone/>
                </a:pPr>
                <a:r>
                  <a:rPr lang="en-US" dirty="0">
                    <a:solidFill>
                      <a:schemeClr val="tx1"/>
                    </a:solidFill>
                  </a:rPr>
                  <a:t>Sutherland establish experimentally with constant n the mean free path depends upon temperature</a:t>
                </a:r>
              </a:p>
              <a:p>
                <a:pPr marL="0" indent="0">
                  <a:buNone/>
                </a:pPr>
                <a:r>
                  <a:rPr lang="en-US" dirty="0">
                    <a:solidFill>
                      <a:schemeClr val="tx1"/>
                    </a:solidFill>
                  </a:rPr>
                  <a:t>		λ=</a:t>
                </a:r>
                <a14:m>
                  <m:oMath xmlns:m="http://schemas.openxmlformats.org/officeDocument/2006/math">
                    <m:box>
                      <m:boxPr>
                        <m:ctrlPr>
                          <a:rPr lang="en-US" i="1">
                            <a:solidFill>
                              <a:schemeClr val="tx1"/>
                            </a:solidFill>
                            <a:latin typeface="Cambria Math" panose="02040503050406030204" pitchFamily="18" charset="0"/>
                          </a:rPr>
                        </m:ctrlPr>
                      </m:boxPr>
                      <m:e>
                        <m:argPr>
                          <m:argSz m:val="-1"/>
                        </m:argP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𝜋</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ᶓ</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2</m:t>
                                </m:r>
                              </m:e>
                              <m:sup>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sup>
                            </m:sSup>
                            <m:r>
                              <a:rPr lang="en-US" i="1">
                                <a:solidFill>
                                  <a:schemeClr val="tx1"/>
                                </a:solidFill>
                                <a:latin typeface="Cambria Math" panose="02040503050406030204" pitchFamily="18" charset="0"/>
                              </a:rPr>
                              <m:t>(1+</m:t>
                            </m:r>
                            <m:box>
                              <m:boxPr>
                                <m:ctrlPr>
                                  <a:rPr lang="en-US" i="1">
                                    <a:solidFill>
                                      <a:schemeClr val="tx1"/>
                                    </a:solidFill>
                                    <a:latin typeface="Cambria Math" panose="02040503050406030204" pitchFamily="18" charset="0"/>
                                  </a:rPr>
                                </m:ctrlPr>
                              </m:boxPr>
                              <m:e>
                                <m:argPr>
                                  <m:argSz m:val="-1"/>
                                </m:argP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𝑐</m:t>
                                    </m:r>
                                  </m:num>
                                  <m:den>
                                    <m:r>
                                      <a:rPr lang="en-US" i="1">
                                        <a:solidFill>
                                          <a:schemeClr val="tx1"/>
                                        </a:solidFill>
                                        <a:latin typeface="Cambria Math" panose="02040503050406030204" pitchFamily="18" charset="0"/>
                                      </a:rPr>
                                      <m:t>𝑇</m:t>
                                    </m:r>
                                  </m:den>
                                </m:f>
                              </m:e>
                            </m:box>
                            <m:r>
                              <a:rPr lang="en-US" i="1">
                                <a:solidFill>
                                  <a:schemeClr val="tx1"/>
                                </a:solidFill>
                                <a:latin typeface="Cambria Math" panose="02040503050406030204" pitchFamily="18" charset="0"/>
                              </a:rPr>
                              <m:t>)</m:t>
                            </m:r>
                          </m:den>
                        </m:f>
                      </m:e>
                    </m:box>
                  </m:oMath>
                </a14:m>
                <a:endParaRPr lang="en-US" dirty="0">
                  <a:solidFill>
                    <a:schemeClr val="tx1"/>
                  </a:solidFill>
                </a:endParaRPr>
              </a:p>
              <a:p>
                <a:pPr marL="0" indent="0">
                  <a:buNone/>
                </a:pPr>
                <a:r>
                  <a:rPr lang="en-US" dirty="0">
                    <a:solidFill>
                      <a:schemeClr val="tx1"/>
                    </a:solidFill>
                  </a:rPr>
                  <a:t>c= measure of the strength of the attractive forces between the molecules</a:t>
                </a:r>
              </a:p>
              <a:p>
                <a:pPr marL="0" indent="0">
                  <a:buNone/>
                </a:pP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𝜆</m:t>
                        </m:r>
                      </m:e>
                      <m:sub>
                        <m:r>
                          <a:rPr lang="en-US" i="1">
                            <a:solidFill>
                              <a:schemeClr val="tx1"/>
                            </a:solidFill>
                            <a:latin typeface="Cambria Math" panose="02040503050406030204" pitchFamily="18" charset="0"/>
                          </a:rPr>
                          <m:t>𝑇</m:t>
                        </m:r>
                      </m:sub>
                    </m:sSub>
                  </m:oMath>
                </a14:m>
                <a:r>
                  <a:rPr lang="en-US" dirty="0">
                    <a:solidFill>
                      <a:schemeClr val="tx1"/>
                    </a:solidFill>
                  </a:rPr>
                  <a:t> =</a:t>
                </a:r>
                <a14:m>
                  <m:oMath xmlns:m="http://schemas.openxmlformats.org/officeDocument/2006/math">
                    <m:box>
                      <m:boxPr>
                        <m:ctrlPr>
                          <a:rPr lang="en-US" i="1">
                            <a:solidFill>
                              <a:schemeClr val="tx1"/>
                            </a:solidFill>
                            <a:latin typeface="Cambria Math" panose="02040503050406030204" pitchFamily="18" charset="0"/>
                          </a:rPr>
                        </m:ctrlPr>
                      </m:boxPr>
                      <m:e>
                        <m:argPr>
                          <m:argSz m:val="-1"/>
                        </m:argPr>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𝜆</m:t>
                                </m:r>
                              </m:e>
                              <m:sub>
                                <m:r>
                                  <a:rPr lang="en-US" i="1">
                                    <a:solidFill>
                                      <a:schemeClr val="tx1"/>
                                    </a:solidFill>
                                    <a:latin typeface="Cambria Math" panose="02040503050406030204" pitchFamily="18" charset="0"/>
                                  </a:rPr>
                                  <m:t>∞</m:t>
                                </m:r>
                              </m:sub>
                            </m:sSub>
                          </m:num>
                          <m:den>
                            <m:r>
                              <a:rPr lang="en-US" i="1">
                                <a:solidFill>
                                  <a:schemeClr val="tx1"/>
                                </a:solidFill>
                                <a:latin typeface="Cambria Math" panose="02040503050406030204" pitchFamily="18" charset="0"/>
                              </a:rPr>
                              <m:t>(1+</m:t>
                            </m:r>
                            <m:box>
                              <m:boxPr>
                                <m:ctrlPr>
                                  <a:rPr lang="en-US" i="1">
                                    <a:solidFill>
                                      <a:schemeClr val="tx1"/>
                                    </a:solidFill>
                                    <a:latin typeface="Cambria Math" panose="02040503050406030204" pitchFamily="18" charset="0"/>
                                  </a:rPr>
                                </m:ctrlPr>
                              </m:boxPr>
                              <m:e>
                                <m:argPr>
                                  <m:argSz m:val="-1"/>
                                </m:argP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𝑐</m:t>
                                    </m:r>
                                  </m:num>
                                  <m:den>
                                    <m:r>
                                      <a:rPr lang="en-US" i="1">
                                        <a:solidFill>
                                          <a:schemeClr val="tx1"/>
                                        </a:solidFill>
                                        <a:latin typeface="Cambria Math" panose="02040503050406030204" pitchFamily="18" charset="0"/>
                                      </a:rPr>
                                      <m:t>𝑇</m:t>
                                    </m:r>
                                  </m:den>
                                </m:f>
                              </m:e>
                            </m:box>
                            <m:r>
                              <a:rPr lang="en-US" i="1">
                                <a:solidFill>
                                  <a:schemeClr val="tx1"/>
                                </a:solidFill>
                                <a:latin typeface="Cambria Math" panose="02040503050406030204" pitchFamily="18" charset="0"/>
                              </a:rPr>
                              <m:t>)</m:t>
                            </m:r>
                          </m:den>
                        </m:f>
                      </m:e>
                    </m:box>
                  </m:oMath>
                </a14:m>
                <a:r>
                  <a:rPr lang="en-US" dirty="0">
                    <a:solidFill>
                      <a:schemeClr val="tx1"/>
                    </a:solidFill>
                  </a:rPr>
                  <a:t> </a:t>
                </a:r>
              </a:p>
              <a:p>
                <a:pPr marL="0" indent="0">
                  <a:buNone/>
                </a:pP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𝜆</m:t>
                        </m:r>
                      </m:e>
                      <m:sub>
                        <m:r>
                          <a:rPr lang="en-US" i="1">
                            <a:solidFill>
                              <a:schemeClr val="tx1"/>
                            </a:solidFill>
                            <a:latin typeface="Cambria Math" panose="02040503050406030204" pitchFamily="18" charset="0"/>
                          </a:rPr>
                          <m:t>∞</m:t>
                        </m:r>
                      </m:sub>
                    </m:sSub>
                  </m:oMath>
                </a14:m>
                <a:r>
                  <a:rPr lang="en-US" dirty="0">
                    <a:solidFill>
                      <a:schemeClr val="tx1"/>
                    </a:solidFill>
                  </a:rPr>
                  <a:t> = mean free path at very high temperature.</a:t>
                </a:r>
              </a:p>
              <a:p>
                <a:pPr marL="0" indent="0">
                  <a:buNone/>
                </a:pPr>
                <a:r>
                  <a:rPr lang="en-US" dirty="0">
                    <a:solidFill>
                      <a:schemeClr val="tx1"/>
                    </a:solidFill>
                  </a:rPr>
                  <a:t>		T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and  c is constant</a:t>
                </a:r>
                <a:endParaRPr lang="en-IN"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13154" y="655265"/>
                <a:ext cx="11004775" cy="3242875"/>
              </a:xfrm>
              <a:prstGeom prst="rect">
                <a:avLst/>
              </a:prstGeom>
              <a:blipFill rotWithShape="1">
                <a:blip r:embed="rId2"/>
                <a:stretch>
                  <a:fillRect l="-886" t="-1504" b="-33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49645" y="14640"/>
                <a:ext cx="1809983" cy="640625"/>
              </a:xfrm>
              <a:prstGeom prst="rect">
                <a:avLst/>
              </a:prstGeom>
            </p:spPr>
            <p:txBody>
              <a:bodyPr wrap="none">
                <a:spAutoFit/>
              </a:bodyPr>
              <a:lstStyle/>
              <a:p>
                <a:pPr marL="0" indent="0">
                  <a:buNone/>
                </a:pPr>
                <a:r>
                  <a:rPr lang="en-US" dirty="0"/>
                  <a:t>λ=v </a:t>
                </a:r>
                <a14:m>
                  <m:oMath xmlns:m="http://schemas.openxmlformats.org/officeDocument/2006/math">
                    <m:r>
                      <a:rPr lang="en-US" i="1">
                        <a:latin typeface="Cambria Math" panose="02040503050406030204" pitchFamily="18" charset="0"/>
                      </a:rPr>
                      <m:t>𝜏</m:t>
                    </m:r>
                  </m:oMath>
                </a14:m>
                <a:r>
                  <a:rPr lang="en-US" dirty="0"/>
                  <a:t> = </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ᶓ</m:t>
                                </m:r>
                              </m:e>
                              <m:sup>
                                <m:r>
                                  <a:rPr lang="en-US" i="1">
                                    <a:latin typeface="Cambria Math" panose="02040503050406030204" pitchFamily="18" charset="0"/>
                                  </a:rPr>
                                  <m:t>2</m:t>
                                </m:r>
                              </m:sup>
                            </m:sSup>
                          </m:den>
                        </m:f>
                      </m:e>
                    </m:box>
                  </m:oMath>
                </a14:m>
                <a:r>
                  <a:rPr lang="en-US" dirty="0"/>
                  <a:t> </a:t>
                </a:r>
              </a:p>
            </p:txBody>
          </p:sp>
        </mc:Choice>
        <mc:Fallback xmlns="">
          <p:sp>
            <p:nvSpPr>
              <p:cNvPr id="6" name="Rectangle 5"/>
              <p:cNvSpPr>
                <a:spLocks noRot="1" noChangeAspect="1" noMove="1" noResize="1" noEditPoints="1" noAdjustHandles="1" noChangeArrowheads="1" noChangeShapeType="1" noTextEdit="1"/>
              </p:cNvSpPr>
              <p:nvPr/>
            </p:nvSpPr>
            <p:spPr>
              <a:xfrm>
                <a:off x="249645" y="14640"/>
                <a:ext cx="1809983" cy="640625"/>
              </a:xfrm>
              <a:prstGeom prst="rect">
                <a:avLst/>
              </a:prstGeom>
              <a:blipFill rotWithShape="1">
                <a:blip r:embed="rId3"/>
                <a:stretch>
                  <a:fillRect l="-5387" t="-7619" b="-10476"/>
                </a:stretch>
              </a:blipFill>
            </p:spPr>
            <p:txBody>
              <a:bodyPr/>
              <a:lstStyle/>
              <a:p>
                <a:r>
                  <a:rPr lang="en-IN">
                    <a:noFill/>
                  </a:rPr>
                  <a:t> </a:t>
                </a:r>
              </a:p>
            </p:txBody>
          </p:sp>
        </mc:Fallback>
      </mc:AlternateContent>
      <p:sp>
        <p:nvSpPr>
          <p:cNvPr id="8" name="TextBox 7"/>
          <p:cNvSpPr txBox="1"/>
          <p:nvPr/>
        </p:nvSpPr>
        <p:spPr>
          <a:xfrm>
            <a:off x="2071125" y="-61255"/>
            <a:ext cx="8901675" cy="830997"/>
          </a:xfrm>
          <a:prstGeom prst="rect">
            <a:avLst/>
          </a:prstGeom>
          <a:noFill/>
        </p:spPr>
        <p:txBody>
          <a:bodyPr wrap="square" rtlCol="0">
            <a:spAutoFit/>
          </a:bodyPr>
          <a:lstStyle/>
          <a:p>
            <a:r>
              <a:rPr lang="en-IN" dirty="0"/>
              <a:t>The equation reveals that the mean free path does not depend upon the temperature</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33199907"/>
                  </p:ext>
                </p:extLst>
              </p:nvPr>
            </p:nvGraphicFramePr>
            <p:xfrm>
              <a:off x="249645" y="3809390"/>
              <a:ext cx="7315200" cy="3337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370840">
                    <a:tc>
                      <a:txBody>
                        <a:bodyPr/>
                        <a:lstStyle/>
                        <a:p>
                          <a:r>
                            <a:rPr lang="en-IN" dirty="0"/>
                            <a:t>Gas</a:t>
                          </a:r>
                        </a:p>
                      </a:txBody>
                      <a:tcPr/>
                    </a:tc>
                    <a:tc>
                      <a:txBody>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𝜆</m:t>
                                  </m:r>
                                </m:e>
                                <m:sub>
                                  <m:r>
                                    <a:rPr lang="en-US" i="1">
                                      <a:solidFill>
                                        <a:schemeClr val="tx1"/>
                                      </a:solidFill>
                                      <a:latin typeface="Cambria Math" panose="02040503050406030204" pitchFamily="18" charset="0"/>
                                    </a:rPr>
                                    <m:t>∞</m:t>
                                  </m:r>
                                </m:sub>
                              </m:sSub>
                            </m:oMath>
                          </a14:m>
                          <a:r>
                            <a:rPr lang="en-IN" dirty="0"/>
                            <a:t> (cm) at 1 </a:t>
                          </a:r>
                          <a:r>
                            <a:rPr lang="en-IN" dirty="0" err="1"/>
                            <a:t>Torr</a:t>
                          </a:r>
                          <a:endParaRPr lang="en-IN" dirty="0"/>
                        </a:p>
                      </a:txBody>
                      <a:tcPr/>
                    </a:tc>
                    <a:tc>
                      <a:txBody>
                        <a:bodyPr/>
                        <a:lstStyle/>
                        <a:p>
                          <a:r>
                            <a:rPr lang="en-IN" dirty="0"/>
                            <a:t>C (</a:t>
                          </a:r>
                          <a:r>
                            <a:rPr lang="en-IN" dirty="0" err="1"/>
                            <a:t>deg</a:t>
                          </a:r>
                          <a:r>
                            <a:rPr lang="en-IN" dirty="0"/>
                            <a:t> K)</a:t>
                          </a:r>
                        </a:p>
                      </a:txBody>
                      <a:tcPr/>
                    </a:tc>
                    <a:extLst>
                      <a:ext uri="{0D108BD9-81ED-4DB2-BD59-A6C34878D82A}">
                        <a16:rowId xmlns:a16="http://schemas.microsoft.com/office/drawing/2014/main" val="10000"/>
                      </a:ext>
                    </a:extLst>
                  </a:tr>
                  <a:tr h="370840">
                    <a:tc>
                      <a:txBody>
                        <a:bodyPr/>
                        <a:lstStyle/>
                        <a:p>
                          <a:r>
                            <a:rPr lang="en-IN" dirty="0"/>
                            <a:t>H</a:t>
                          </a:r>
                        </a:p>
                      </a:txBody>
                      <a:tcPr/>
                    </a:tc>
                    <a:tc>
                      <a:txBody>
                        <a:bodyPr/>
                        <a:lstStyle/>
                        <a:p>
                          <a:r>
                            <a:rPr lang="en-IN" dirty="0"/>
                            <a:t>1.056x10</a:t>
                          </a:r>
                          <a:r>
                            <a:rPr lang="en-IN" baseline="30000" dirty="0"/>
                            <a:t>-2</a:t>
                          </a:r>
                        </a:p>
                      </a:txBody>
                      <a:tcPr/>
                    </a:tc>
                    <a:tc>
                      <a:txBody>
                        <a:bodyPr/>
                        <a:lstStyle/>
                        <a:p>
                          <a:r>
                            <a:rPr lang="en-IN" dirty="0"/>
                            <a:t>76</a:t>
                          </a:r>
                        </a:p>
                      </a:txBody>
                      <a:tcPr/>
                    </a:tc>
                    <a:extLst>
                      <a:ext uri="{0D108BD9-81ED-4DB2-BD59-A6C34878D82A}">
                        <a16:rowId xmlns:a16="http://schemas.microsoft.com/office/drawing/2014/main" val="10001"/>
                      </a:ext>
                    </a:extLst>
                  </a:tr>
                  <a:tr h="370840">
                    <a:tc>
                      <a:txBody>
                        <a:bodyPr/>
                        <a:lstStyle/>
                        <a:p>
                          <a:r>
                            <a:rPr lang="en-IN" dirty="0"/>
                            <a:t>N</a:t>
                          </a:r>
                        </a:p>
                      </a:txBody>
                      <a:tcPr/>
                    </a:tc>
                    <a:tc>
                      <a:txBody>
                        <a:bodyPr/>
                        <a:lstStyle/>
                        <a:p>
                          <a:r>
                            <a:rPr lang="en-IN" baseline="0" dirty="0"/>
                            <a:t>6.1X10</a:t>
                          </a:r>
                          <a:r>
                            <a:rPr lang="en-IN" baseline="30000" dirty="0"/>
                            <a:t>-3</a:t>
                          </a:r>
                        </a:p>
                      </a:txBody>
                      <a:tcPr/>
                    </a:tc>
                    <a:tc>
                      <a:txBody>
                        <a:bodyPr/>
                        <a:lstStyle/>
                        <a:p>
                          <a:r>
                            <a:rPr lang="en-IN" dirty="0"/>
                            <a:t>112</a:t>
                          </a:r>
                        </a:p>
                      </a:txBody>
                      <a:tcPr/>
                    </a:tc>
                    <a:extLst>
                      <a:ext uri="{0D108BD9-81ED-4DB2-BD59-A6C34878D82A}">
                        <a16:rowId xmlns:a16="http://schemas.microsoft.com/office/drawing/2014/main" val="10002"/>
                      </a:ext>
                    </a:extLst>
                  </a:tr>
                  <a:tr h="370840">
                    <a:tc>
                      <a:txBody>
                        <a:bodyPr/>
                        <a:lstStyle/>
                        <a:p>
                          <a:r>
                            <a:rPr lang="en-IN" dirty="0"/>
                            <a:t>O</a:t>
                          </a:r>
                        </a:p>
                      </a:txBody>
                      <a:tcPr/>
                    </a:tc>
                    <a:tc>
                      <a:txBody>
                        <a:bodyPr/>
                        <a:lstStyle/>
                        <a:p>
                          <a:r>
                            <a:rPr lang="en-IN" baseline="0" dirty="0"/>
                            <a:t>6.87x10</a:t>
                          </a:r>
                          <a:r>
                            <a:rPr lang="en-IN" baseline="30000" dirty="0"/>
                            <a:t>-3</a:t>
                          </a:r>
                        </a:p>
                      </a:txBody>
                      <a:tcPr/>
                    </a:tc>
                    <a:tc>
                      <a:txBody>
                        <a:bodyPr/>
                        <a:lstStyle/>
                        <a:p>
                          <a:r>
                            <a:rPr lang="en-IN" dirty="0"/>
                            <a:t>132</a:t>
                          </a:r>
                        </a:p>
                      </a:txBody>
                      <a:tcPr/>
                    </a:tc>
                    <a:extLst>
                      <a:ext uri="{0D108BD9-81ED-4DB2-BD59-A6C34878D82A}">
                        <a16:rowId xmlns:a16="http://schemas.microsoft.com/office/drawing/2014/main" val="10003"/>
                      </a:ext>
                    </a:extLst>
                  </a:tr>
                  <a:tr h="370840">
                    <a:tc>
                      <a:txBody>
                        <a:bodyPr/>
                        <a:lstStyle/>
                        <a:p>
                          <a:r>
                            <a:rPr lang="en-IN" dirty="0"/>
                            <a:t>Water vapour</a:t>
                          </a:r>
                        </a:p>
                      </a:txBody>
                      <a:tcPr/>
                    </a:tc>
                    <a:tc>
                      <a:txBody>
                        <a:bodyPr/>
                        <a:lstStyle/>
                        <a:p>
                          <a:r>
                            <a:rPr lang="en-IN" baseline="0" dirty="0"/>
                            <a:t>9.5x10</a:t>
                          </a:r>
                          <a:r>
                            <a:rPr lang="en-IN" baseline="30000" dirty="0"/>
                            <a:t>-3</a:t>
                          </a:r>
                        </a:p>
                      </a:txBody>
                      <a:tcPr/>
                    </a:tc>
                    <a:tc>
                      <a:txBody>
                        <a:bodyPr/>
                        <a:lstStyle/>
                        <a:p>
                          <a:r>
                            <a:rPr lang="en-IN" dirty="0"/>
                            <a:t>600</a:t>
                          </a:r>
                        </a:p>
                      </a:txBody>
                      <a:tcPr/>
                    </a:tc>
                    <a:extLst>
                      <a:ext uri="{0D108BD9-81ED-4DB2-BD59-A6C34878D82A}">
                        <a16:rowId xmlns:a16="http://schemas.microsoft.com/office/drawing/2014/main" val="10004"/>
                      </a:ext>
                    </a:extLst>
                  </a:tr>
                  <a:tr h="370840">
                    <a:tc>
                      <a:txBody>
                        <a:bodyPr/>
                        <a:lstStyle/>
                        <a:p>
                          <a:r>
                            <a:rPr lang="en-IN" dirty="0"/>
                            <a:t>He</a:t>
                          </a:r>
                        </a:p>
                      </a:txBody>
                      <a:tcPr/>
                    </a:tc>
                    <a:tc>
                      <a:txBody>
                        <a:bodyPr/>
                        <a:lstStyle/>
                        <a:p>
                          <a:r>
                            <a:rPr lang="en-IN" baseline="0" dirty="0"/>
                            <a:t>1.6x10</a:t>
                          </a:r>
                          <a:r>
                            <a:rPr lang="en-IN" baseline="30000" dirty="0"/>
                            <a:t>-2</a:t>
                          </a:r>
                        </a:p>
                      </a:txBody>
                      <a:tcPr/>
                    </a:tc>
                    <a:tc>
                      <a:txBody>
                        <a:bodyPr/>
                        <a:lstStyle/>
                        <a:p>
                          <a:r>
                            <a:rPr lang="en-IN" dirty="0"/>
                            <a:t>79</a:t>
                          </a:r>
                        </a:p>
                      </a:txBody>
                      <a:tcPr/>
                    </a:tc>
                    <a:extLst>
                      <a:ext uri="{0D108BD9-81ED-4DB2-BD59-A6C34878D82A}">
                        <a16:rowId xmlns:a16="http://schemas.microsoft.com/office/drawing/2014/main" val="10005"/>
                      </a:ext>
                    </a:extLst>
                  </a:tr>
                  <a:tr h="370840">
                    <a:tc>
                      <a:txBody>
                        <a:bodyPr/>
                        <a:lstStyle/>
                        <a:p>
                          <a:r>
                            <a:rPr lang="en-IN" dirty="0"/>
                            <a:t>Ne</a:t>
                          </a:r>
                        </a:p>
                      </a:txBody>
                      <a:tcPr/>
                    </a:tc>
                    <a:tc>
                      <a:txBody>
                        <a:bodyPr/>
                        <a:lstStyle/>
                        <a:p>
                          <a:r>
                            <a:rPr lang="en-IN" baseline="0" dirty="0"/>
                            <a:t>1.12x10</a:t>
                          </a:r>
                          <a:r>
                            <a:rPr lang="en-IN" baseline="30000" dirty="0"/>
                            <a:t>-2</a:t>
                          </a:r>
                        </a:p>
                      </a:txBody>
                      <a:tcPr/>
                    </a:tc>
                    <a:tc>
                      <a:txBody>
                        <a:bodyPr/>
                        <a:lstStyle/>
                        <a:p>
                          <a:r>
                            <a:rPr lang="en-IN" dirty="0"/>
                            <a:t>56</a:t>
                          </a:r>
                        </a:p>
                      </a:txBody>
                      <a:tcPr/>
                    </a:tc>
                    <a:extLst>
                      <a:ext uri="{0D108BD9-81ED-4DB2-BD59-A6C34878D82A}">
                        <a16:rowId xmlns:a16="http://schemas.microsoft.com/office/drawing/2014/main" val="10006"/>
                      </a:ext>
                    </a:extLst>
                  </a:tr>
                  <a:tr h="370840">
                    <a:tc>
                      <a:txBody>
                        <a:bodyPr/>
                        <a:lstStyle/>
                        <a:p>
                          <a:r>
                            <a:rPr lang="en-IN" dirty="0" err="1"/>
                            <a:t>Ar</a:t>
                          </a:r>
                          <a:endParaRPr lang="en-IN" dirty="0"/>
                        </a:p>
                      </a:txBody>
                      <a:tcPr/>
                    </a:tc>
                    <a:tc>
                      <a:txBody>
                        <a:bodyPr/>
                        <a:lstStyle/>
                        <a:p>
                          <a:r>
                            <a:rPr lang="en-IN" baseline="0" dirty="0"/>
                            <a:t>7x10</a:t>
                          </a:r>
                          <a:r>
                            <a:rPr lang="en-IN" baseline="30000" dirty="0"/>
                            <a:t>-3</a:t>
                          </a:r>
                        </a:p>
                      </a:txBody>
                      <a:tcPr/>
                    </a:tc>
                    <a:tc>
                      <a:txBody>
                        <a:bodyPr/>
                        <a:lstStyle/>
                        <a:p>
                          <a:r>
                            <a:rPr lang="en-IN" dirty="0"/>
                            <a:t>169</a:t>
                          </a:r>
                        </a:p>
                      </a:txBody>
                      <a:tcPr/>
                    </a:tc>
                    <a:extLst>
                      <a:ext uri="{0D108BD9-81ED-4DB2-BD59-A6C34878D82A}">
                        <a16:rowId xmlns:a16="http://schemas.microsoft.com/office/drawing/2014/main" val="10007"/>
                      </a:ext>
                    </a:extLst>
                  </a:tr>
                  <a:tr h="370840">
                    <a:tc>
                      <a:txBody>
                        <a:bodyPr/>
                        <a:lstStyle/>
                        <a:p>
                          <a:r>
                            <a:rPr lang="en-IN" dirty="0"/>
                            <a:t>Kr</a:t>
                          </a:r>
                        </a:p>
                      </a:txBody>
                      <a:tcPr/>
                    </a:tc>
                    <a:tc>
                      <a:txBody>
                        <a:bodyPr/>
                        <a:lstStyle/>
                        <a:p>
                          <a:r>
                            <a:rPr lang="en-IN" baseline="0" dirty="0"/>
                            <a:t>5.9x10</a:t>
                          </a:r>
                          <a:r>
                            <a:rPr lang="en-IN" baseline="30000" dirty="0"/>
                            <a:t>-3</a:t>
                          </a:r>
                        </a:p>
                      </a:txBody>
                      <a:tcPr/>
                    </a:tc>
                    <a:tc>
                      <a:txBody>
                        <a:bodyPr/>
                        <a:lstStyle/>
                        <a:p>
                          <a:r>
                            <a:rPr lang="en-IN" dirty="0"/>
                            <a:t>142</a:t>
                          </a:r>
                        </a:p>
                      </a:txBody>
                      <a:tcPr/>
                    </a:tc>
                    <a:extLst>
                      <a:ext uri="{0D108BD9-81ED-4DB2-BD59-A6C34878D82A}">
                        <a16:rowId xmlns:a16="http://schemas.microsoft.com/office/drawing/2014/main" val="10008"/>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33199907"/>
                  </p:ext>
                </p:extLst>
              </p:nvPr>
            </p:nvGraphicFramePr>
            <p:xfrm>
              <a:off x="249645" y="3809390"/>
              <a:ext cx="7315200" cy="3337560"/>
            </p:xfrm>
            <a:graphic>
              <a:graphicData uri="http://schemas.openxmlformats.org/drawingml/2006/table">
                <a:tbl>
                  <a:tblPr firstRow="1" bandRow="1">
                    <a:tableStyleId>{5C22544A-7EE6-4342-B048-85BDC9FD1C3A}</a:tableStyleId>
                  </a:tblPr>
                  <a:tblGrid>
                    <a:gridCol w="2438400"/>
                    <a:gridCol w="2438400"/>
                    <a:gridCol w="2438400"/>
                  </a:tblGrid>
                  <a:tr h="370840">
                    <a:tc>
                      <a:txBody>
                        <a:bodyPr/>
                        <a:lstStyle/>
                        <a:p>
                          <a:r>
                            <a:rPr lang="en-IN" dirty="0" smtClean="0"/>
                            <a:t>Gas</a:t>
                          </a:r>
                          <a:endParaRPr lang="en-IN" dirty="0"/>
                        </a:p>
                      </a:txBody>
                      <a:tcPr/>
                    </a:tc>
                    <a:tc>
                      <a:txBody>
                        <a:bodyPr/>
                        <a:lstStyle/>
                        <a:p>
                          <a:endParaRPr lang="en-US"/>
                        </a:p>
                      </a:txBody>
                      <a:tcPr>
                        <a:blipFill rotWithShape="1">
                          <a:blip r:embed="rId4"/>
                          <a:stretch>
                            <a:fillRect l="-100250" t="-8197" r="-100000" b="-822951"/>
                          </a:stretch>
                        </a:blipFill>
                      </a:tcPr>
                    </a:tc>
                    <a:tc>
                      <a:txBody>
                        <a:bodyPr/>
                        <a:lstStyle/>
                        <a:p>
                          <a:r>
                            <a:rPr lang="en-IN" dirty="0" smtClean="0"/>
                            <a:t>C (</a:t>
                          </a:r>
                          <a:r>
                            <a:rPr lang="en-IN" dirty="0" err="1" smtClean="0"/>
                            <a:t>deg</a:t>
                          </a:r>
                          <a:r>
                            <a:rPr lang="en-IN" dirty="0" smtClean="0"/>
                            <a:t> K)</a:t>
                          </a:r>
                          <a:endParaRPr lang="en-IN" dirty="0"/>
                        </a:p>
                      </a:txBody>
                      <a:tcPr/>
                    </a:tc>
                  </a:tr>
                  <a:tr h="370840">
                    <a:tc>
                      <a:txBody>
                        <a:bodyPr/>
                        <a:lstStyle/>
                        <a:p>
                          <a:r>
                            <a:rPr lang="en-IN" dirty="0" smtClean="0"/>
                            <a:t>H</a:t>
                          </a:r>
                          <a:endParaRPr lang="en-IN" dirty="0"/>
                        </a:p>
                      </a:txBody>
                      <a:tcPr/>
                    </a:tc>
                    <a:tc>
                      <a:txBody>
                        <a:bodyPr/>
                        <a:lstStyle/>
                        <a:p>
                          <a:r>
                            <a:rPr lang="en-IN" dirty="0" smtClean="0"/>
                            <a:t>1.056x10</a:t>
                          </a:r>
                          <a:r>
                            <a:rPr lang="en-IN" baseline="30000" dirty="0" smtClean="0"/>
                            <a:t>-2</a:t>
                          </a:r>
                          <a:endParaRPr lang="en-IN" baseline="30000" dirty="0"/>
                        </a:p>
                      </a:txBody>
                      <a:tcPr/>
                    </a:tc>
                    <a:tc>
                      <a:txBody>
                        <a:bodyPr/>
                        <a:lstStyle/>
                        <a:p>
                          <a:r>
                            <a:rPr lang="en-IN" dirty="0" smtClean="0"/>
                            <a:t>76</a:t>
                          </a:r>
                          <a:endParaRPr lang="en-IN" dirty="0"/>
                        </a:p>
                      </a:txBody>
                      <a:tcPr/>
                    </a:tc>
                  </a:tr>
                  <a:tr h="370840">
                    <a:tc>
                      <a:txBody>
                        <a:bodyPr/>
                        <a:lstStyle/>
                        <a:p>
                          <a:r>
                            <a:rPr lang="en-IN" dirty="0" smtClean="0"/>
                            <a:t>N</a:t>
                          </a:r>
                          <a:endParaRPr lang="en-IN" dirty="0"/>
                        </a:p>
                      </a:txBody>
                      <a:tcPr/>
                    </a:tc>
                    <a:tc>
                      <a:txBody>
                        <a:bodyPr/>
                        <a:lstStyle/>
                        <a:p>
                          <a:r>
                            <a:rPr lang="en-IN" baseline="0" dirty="0" smtClean="0"/>
                            <a:t>6.1X10</a:t>
                          </a:r>
                          <a:r>
                            <a:rPr lang="en-IN" baseline="30000" dirty="0" smtClean="0"/>
                            <a:t>-3</a:t>
                          </a:r>
                          <a:endParaRPr lang="en-IN" baseline="30000" dirty="0"/>
                        </a:p>
                      </a:txBody>
                      <a:tcPr/>
                    </a:tc>
                    <a:tc>
                      <a:txBody>
                        <a:bodyPr/>
                        <a:lstStyle/>
                        <a:p>
                          <a:r>
                            <a:rPr lang="en-IN" dirty="0" smtClean="0"/>
                            <a:t>112</a:t>
                          </a:r>
                          <a:endParaRPr lang="en-IN" dirty="0"/>
                        </a:p>
                      </a:txBody>
                      <a:tcPr/>
                    </a:tc>
                  </a:tr>
                  <a:tr h="370840">
                    <a:tc>
                      <a:txBody>
                        <a:bodyPr/>
                        <a:lstStyle/>
                        <a:p>
                          <a:r>
                            <a:rPr lang="en-IN" dirty="0" smtClean="0"/>
                            <a:t>O</a:t>
                          </a:r>
                          <a:endParaRPr lang="en-IN" dirty="0"/>
                        </a:p>
                      </a:txBody>
                      <a:tcPr/>
                    </a:tc>
                    <a:tc>
                      <a:txBody>
                        <a:bodyPr/>
                        <a:lstStyle/>
                        <a:p>
                          <a:r>
                            <a:rPr lang="en-IN" baseline="0" dirty="0" smtClean="0"/>
                            <a:t>6.87x10</a:t>
                          </a:r>
                          <a:r>
                            <a:rPr lang="en-IN" baseline="30000" dirty="0" smtClean="0"/>
                            <a:t>-3</a:t>
                          </a:r>
                          <a:endParaRPr lang="en-IN" baseline="30000" dirty="0"/>
                        </a:p>
                      </a:txBody>
                      <a:tcPr/>
                    </a:tc>
                    <a:tc>
                      <a:txBody>
                        <a:bodyPr/>
                        <a:lstStyle/>
                        <a:p>
                          <a:r>
                            <a:rPr lang="en-IN" dirty="0" smtClean="0"/>
                            <a:t>132</a:t>
                          </a:r>
                          <a:endParaRPr lang="en-IN" dirty="0"/>
                        </a:p>
                      </a:txBody>
                      <a:tcPr/>
                    </a:tc>
                  </a:tr>
                  <a:tr h="370840">
                    <a:tc>
                      <a:txBody>
                        <a:bodyPr/>
                        <a:lstStyle/>
                        <a:p>
                          <a:r>
                            <a:rPr lang="en-IN" dirty="0" smtClean="0"/>
                            <a:t>Water vapour</a:t>
                          </a:r>
                          <a:endParaRPr lang="en-IN" dirty="0"/>
                        </a:p>
                      </a:txBody>
                      <a:tcPr/>
                    </a:tc>
                    <a:tc>
                      <a:txBody>
                        <a:bodyPr/>
                        <a:lstStyle/>
                        <a:p>
                          <a:r>
                            <a:rPr lang="en-IN" baseline="0" dirty="0" smtClean="0"/>
                            <a:t>9.5x10</a:t>
                          </a:r>
                          <a:r>
                            <a:rPr lang="en-IN" baseline="30000" dirty="0" smtClean="0"/>
                            <a:t>-3</a:t>
                          </a:r>
                          <a:endParaRPr lang="en-IN" baseline="30000" dirty="0"/>
                        </a:p>
                      </a:txBody>
                      <a:tcPr/>
                    </a:tc>
                    <a:tc>
                      <a:txBody>
                        <a:bodyPr/>
                        <a:lstStyle/>
                        <a:p>
                          <a:r>
                            <a:rPr lang="en-IN" dirty="0" smtClean="0"/>
                            <a:t>600</a:t>
                          </a:r>
                          <a:endParaRPr lang="en-IN" dirty="0"/>
                        </a:p>
                      </a:txBody>
                      <a:tcPr/>
                    </a:tc>
                  </a:tr>
                  <a:tr h="370840">
                    <a:tc>
                      <a:txBody>
                        <a:bodyPr/>
                        <a:lstStyle/>
                        <a:p>
                          <a:r>
                            <a:rPr lang="en-IN" dirty="0" smtClean="0"/>
                            <a:t>He</a:t>
                          </a:r>
                          <a:endParaRPr lang="en-IN" dirty="0"/>
                        </a:p>
                      </a:txBody>
                      <a:tcPr/>
                    </a:tc>
                    <a:tc>
                      <a:txBody>
                        <a:bodyPr/>
                        <a:lstStyle/>
                        <a:p>
                          <a:r>
                            <a:rPr lang="en-IN" baseline="0" dirty="0" smtClean="0"/>
                            <a:t>1.6x10</a:t>
                          </a:r>
                          <a:r>
                            <a:rPr lang="en-IN" baseline="30000" dirty="0" smtClean="0"/>
                            <a:t>-2</a:t>
                          </a:r>
                          <a:endParaRPr lang="en-IN" baseline="30000" dirty="0"/>
                        </a:p>
                      </a:txBody>
                      <a:tcPr/>
                    </a:tc>
                    <a:tc>
                      <a:txBody>
                        <a:bodyPr/>
                        <a:lstStyle/>
                        <a:p>
                          <a:r>
                            <a:rPr lang="en-IN" dirty="0" smtClean="0"/>
                            <a:t>79</a:t>
                          </a:r>
                          <a:endParaRPr lang="en-IN" dirty="0"/>
                        </a:p>
                      </a:txBody>
                      <a:tcPr/>
                    </a:tc>
                  </a:tr>
                  <a:tr h="370840">
                    <a:tc>
                      <a:txBody>
                        <a:bodyPr/>
                        <a:lstStyle/>
                        <a:p>
                          <a:r>
                            <a:rPr lang="en-IN" dirty="0" smtClean="0"/>
                            <a:t>Ne</a:t>
                          </a:r>
                          <a:endParaRPr lang="en-IN" dirty="0"/>
                        </a:p>
                      </a:txBody>
                      <a:tcPr/>
                    </a:tc>
                    <a:tc>
                      <a:txBody>
                        <a:bodyPr/>
                        <a:lstStyle/>
                        <a:p>
                          <a:r>
                            <a:rPr lang="en-IN" baseline="0" dirty="0" smtClean="0"/>
                            <a:t>1.12x10</a:t>
                          </a:r>
                          <a:r>
                            <a:rPr lang="en-IN" baseline="30000" dirty="0" smtClean="0"/>
                            <a:t>-2</a:t>
                          </a:r>
                          <a:endParaRPr lang="en-IN" baseline="30000" dirty="0"/>
                        </a:p>
                      </a:txBody>
                      <a:tcPr/>
                    </a:tc>
                    <a:tc>
                      <a:txBody>
                        <a:bodyPr/>
                        <a:lstStyle/>
                        <a:p>
                          <a:r>
                            <a:rPr lang="en-IN" dirty="0" smtClean="0"/>
                            <a:t>56</a:t>
                          </a:r>
                          <a:endParaRPr lang="en-IN" dirty="0"/>
                        </a:p>
                      </a:txBody>
                      <a:tcPr/>
                    </a:tc>
                  </a:tr>
                  <a:tr h="370840">
                    <a:tc>
                      <a:txBody>
                        <a:bodyPr/>
                        <a:lstStyle/>
                        <a:p>
                          <a:r>
                            <a:rPr lang="en-IN" dirty="0" err="1" smtClean="0"/>
                            <a:t>Ar</a:t>
                          </a:r>
                          <a:endParaRPr lang="en-IN" dirty="0"/>
                        </a:p>
                      </a:txBody>
                      <a:tcPr/>
                    </a:tc>
                    <a:tc>
                      <a:txBody>
                        <a:bodyPr/>
                        <a:lstStyle/>
                        <a:p>
                          <a:r>
                            <a:rPr lang="en-IN" baseline="0" dirty="0" smtClean="0"/>
                            <a:t>7x10</a:t>
                          </a:r>
                          <a:r>
                            <a:rPr lang="en-IN" baseline="30000" dirty="0" smtClean="0"/>
                            <a:t>-3</a:t>
                          </a:r>
                          <a:endParaRPr lang="en-IN" baseline="30000" dirty="0"/>
                        </a:p>
                      </a:txBody>
                      <a:tcPr/>
                    </a:tc>
                    <a:tc>
                      <a:txBody>
                        <a:bodyPr/>
                        <a:lstStyle/>
                        <a:p>
                          <a:r>
                            <a:rPr lang="en-IN" dirty="0" smtClean="0"/>
                            <a:t>169</a:t>
                          </a:r>
                          <a:endParaRPr lang="en-IN" dirty="0"/>
                        </a:p>
                      </a:txBody>
                      <a:tcPr/>
                    </a:tc>
                  </a:tr>
                  <a:tr h="370840">
                    <a:tc>
                      <a:txBody>
                        <a:bodyPr/>
                        <a:lstStyle/>
                        <a:p>
                          <a:r>
                            <a:rPr lang="en-IN" dirty="0" smtClean="0"/>
                            <a:t>Kr</a:t>
                          </a:r>
                          <a:endParaRPr lang="en-IN" dirty="0"/>
                        </a:p>
                      </a:txBody>
                      <a:tcPr/>
                    </a:tc>
                    <a:tc>
                      <a:txBody>
                        <a:bodyPr/>
                        <a:lstStyle/>
                        <a:p>
                          <a:r>
                            <a:rPr lang="en-IN" baseline="0" dirty="0" smtClean="0"/>
                            <a:t>5.9x10</a:t>
                          </a:r>
                          <a:r>
                            <a:rPr lang="en-IN" baseline="30000" dirty="0" smtClean="0"/>
                            <a:t>-3</a:t>
                          </a:r>
                          <a:endParaRPr lang="en-IN" baseline="30000" dirty="0"/>
                        </a:p>
                      </a:txBody>
                      <a:tcPr/>
                    </a:tc>
                    <a:tc>
                      <a:txBody>
                        <a:bodyPr/>
                        <a:lstStyle/>
                        <a:p>
                          <a:r>
                            <a:rPr lang="en-IN" dirty="0" smtClean="0"/>
                            <a:t>142</a:t>
                          </a:r>
                          <a:endParaRPr lang="en-IN" dirty="0"/>
                        </a:p>
                      </a:txBody>
                      <a:tcPr/>
                    </a:tc>
                  </a:tr>
                </a:tbl>
              </a:graphicData>
            </a:graphic>
          </p:graphicFrame>
        </mc:Fallback>
      </mc:AlternateContent>
      <mc:AlternateContent xmlns:mc="http://schemas.openxmlformats.org/markup-compatibility/2006" xmlns:a14="http://schemas.microsoft.com/office/drawing/2010/main">
        <mc:Choice Requires="a14">
          <p:sp>
            <p:nvSpPr>
              <p:cNvPr id="10" name="Rectangle 9"/>
              <p:cNvSpPr/>
              <p:nvPr/>
            </p:nvSpPr>
            <p:spPr>
              <a:xfrm>
                <a:off x="7687355" y="3921526"/>
                <a:ext cx="3263485" cy="1268681"/>
              </a:xfrm>
              <a:prstGeom prst="rect">
                <a:avLst/>
              </a:prstGeom>
            </p:spPr>
            <p:txBody>
              <a:bodyPr wrap="square">
                <a:spAutoFit/>
              </a:bodyPr>
              <a:lstStyle/>
              <a:p>
                <a:pPr marL="0" indent="0">
                  <a:buNone/>
                </a:pPr>
                <a:r>
                  <a:rPr lang="en-US" dirty="0"/>
                  <a:t>Two gas system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1,2</m:t>
                        </m:r>
                      </m:sub>
                    </m:sSub>
                  </m:oMath>
                </a14:m>
                <a:r>
                  <a:rPr lang="en-US" dirty="0"/>
                  <a:t>=</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rPr>
                              <m:t>𝐾𝑇</m:t>
                            </m:r>
                          </m:num>
                          <m:den>
                            <m:r>
                              <a:rPr lang="en-US" i="1">
                                <a:latin typeface="Cambria Math" panose="02040503050406030204" pitchFamily="18" charset="0"/>
                              </a:rPr>
                              <m:t>[</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ᶓ</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ᶓ</m:t>
                                        </m:r>
                                      </m:e>
                                      <m:sub>
                                        <m:r>
                                          <a:rPr lang="en-US" i="1">
                                            <a:latin typeface="Cambria Math" panose="02040503050406030204" pitchFamily="18" charset="0"/>
                                          </a:rPr>
                                          <m:t>2</m:t>
                                        </m:r>
                                      </m:sub>
                                    </m:sSub>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2</m:t>
                                            </m:r>
                                          </m:sub>
                                        </m:sSub>
                                      </m:den>
                                    </m:f>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i="1">
                                <a:latin typeface="Cambria Math" panose="02040503050406030204" pitchFamily="18" charset="0"/>
                              </a:rPr>
                              <m:t>]</m:t>
                            </m:r>
                          </m:den>
                        </m:f>
                      </m:e>
                    </m:box>
                  </m:oMath>
                </a14:m>
                <a:endParaRPr lang="en-IN" dirty="0"/>
              </a:p>
            </p:txBody>
          </p:sp>
        </mc:Choice>
        <mc:Fallback xmlns="">
          <p:sp>
            <p:nvSpPr>
              <p:cNvPr id="10" name="Rectangle 9"/>
              <p:cNvSpPr>
                <a:spLocks noRot="1" noChangeAspect="1" noMove="1" noResize="1" noEditPoints="1" noAdjustHandles="1" noChangeArrowheads="1" noChangeShapeType="1" noTextEdit="1"/>
              </p:cNvSpPr>
              <p:nvPr/>
            </p:nvSpPr>
            <p:spPr>
              <a:xfrm>
                <a:off x="7687355" y="3921526"/>
                <a:ext cx="3263485" cy="1268681"/>
              </a:xfrm>
              <a:prstGeom prst="rect">
                <a:avLst/>
              </a:prstGeom>
              <a:blipFill rotWithShape="1">
                <a:blip r:embed="rId5"/>
                <a:stretch>
                  <a:fillRect l="-2804" t="-3846"/>
                </a:stretch>
              </a:blipFill>
            </p:spPr>
            <p:txBody>
              <a:bodyPr/>
              <a:lstStyle/>
              <a:p>
                <a:r>
                  <a:rPr lang="en-IN">
                    <a:noFill/>
                  </a:rPr>
                  <a:t> </a:t>
                </a:r>
              </a:p>
            </p:txBody>
          </p:sp>
        </mc:Fallback>
      </mc:AlternateContent>
      <p:sp>
        <p:nvSpPr>
          <p:cNvPr id="11" name="TextBox 10"/>
          <p:cNvSpPr txBox="1"/>
          <p:nvPr/>
        </p:nvSpPr>
        <p:spPr>
          <a:xfrm>
            <a:off x="8093797" y="5782659"/>
            <a:ext cx="2450600" cy="830997"/>
          </a:xfrm>
          <a:prstGeom prst="rect">
            <a:avLst/>
          </a:prstGeom>
          <a:noFill/>
        </p:spPr>
        <p:txBody>
          <a:bodyPr wrap="square" rtlCol="0">
            <a:spAutoFit/>
          </a:bodyPr>
          <a:lstStyle/>
          <a:p>
            <a:r>
              <a:rPr lang="en-IN" dirty="0"/>
              <a:t>If 1 = 2, leads to original equation</a:t>
            </a:r>
          </a:p>
        </p:txBody>
      </p:sp>
    </p:spTree>
    <p:extLst>
      <p:ext uri="{BB962C8B-B14F-4D97-AF65-F5344CB8AC3E}">
        <p14:creationId xmlns:p14="http://schemas.microsoft.com/office/powerpoint/2010/main" val="86190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p:txBody>
          <a:bodyPr/>
          <a:lstStyle/>
          <a:p>
            <a:pPr>
              <a:defRPr/>
            </a:pPr>
            <a:fld id="{422AE555-409F-49AE-A26C-6CB61B46CE62}" type="datetime2">
              <a:rPr lang="en-US" smtClean="0"/>
              <a:pPr>
                <a:defRPr/>
              </a:pPr>
              <a:t>Sunday, January 17, 2021</a:t>
            </a:fld>
            <a:endParaRPr lang="en-US"/>
          </a:p>
        </p:txBody>
      </p:sp>
      <p:sp>
        <p:nvSpPr>
          <p:cNvPr id="34819" name="Slide Number Placeholder 4"/>
          <p:cNvSpPr>
            <a:spLocks noGrp="1"/>
          </p:cNvSpPr>
          <p:nvPr>
            <p:ph type="sldNum" sz="quarter" idx="12"/>
          </p:nvPr>
        </p:nvSpPr>
        <p:spPr/>
        <p:txBody>
          <a:bodyPr/>
          <a:lstStyle/>
          <a:p>
            <a:pPr>
              <a:defRPr/>
            </a:pPr>
            <a:fld id="{C6CD8DA8-1E96-4798-8271-0AF1F6674A74}" type="slidenum">
              <a:rPr lang="en-US" smtClean="0"/>
              <a:pPr>
                <a:defRPr/>
              </a:pPr>
              <a:t>28</a:t>
            </a:fld>
            <a:endParaRPr lang="en-US"/>
          </a:p>
        </p:txBody>
      </p:sp>
      <p:pic>
        <p:nvPicPr>
          <p:cNvPr id="44036" name="Picture 2"/>
          <p:cNvPicPr>
            <a:picLocks noChangeAspect="1" noChangeArrowheads="1"/>
          </p:cNvPicPr>
          <p:nvPr/>
        </p:nvPicPr>
        <p:blipFill>
          <a:blip r:embed="rId2"/>
          <a:srcRect/>
          <a:stretch>
            <a:fillRect/>
          </a:stretch>
        </p:blipFill>
        <p:spPr bwMode="auto">
          <a:xfrm>
            <a:off x="4167188" y="152400"/>
            <a:ext cx="2638425" cy="323850"/>
          </a:xfrm>
          <a:prstGeom prst="rect">
            <a:avLst/>
          </a:prstGeom>
          <a:noFill/>
          <a:ln w="9525" algn="ctr">
            <a:noFill/>
            <a:miter lim="800000"/>
            <a:headEnd/>
            <a:tailEnd/>
          </a:ln>
        </p:spPr>
      </p:pic>
      <p:pic>
        <p:nvPicPr>
          <p:cNvPr id="44037" name="Picture 3"/>
          <p:cNvPicPr>
            <a:picLocks noChangeAspect="1" noChangeArrowheads="1"/>
          </p:cNvPicPr>
          <p:nvPr/>
        </p:nvPicPr>
        <p:blipFill>
          <a:blip r:embed="rId3"/>
          <a:srcRect/>
          <a:stretch>
            <a:fillRect/>
          </a:stretch>
        </p:blipFill>
        <p:spPr bwMode="auto">
          <a:xfrm>
            <a:off x="630238" y="533400"/>
            <a:ext cx="9885362" cy="6096000"/>
          </a:xfrm>
          <a:prstGeom prst="rect">
            <a:avLst/>
          </a:prstGeom>
          <a:noFill/>
          <a:ln w="9525" algn="ctr">
            <a:noFill/>
            <a:miter lim="800000"/>
            <a:headEnd/>
            <a:tailEnd/>
          </a:ln>
        </p:spPr>
      </p:pic>
    </p:spTree>
    <p:extLst>
      <p:ext uri="{BB962C8B-B14F-4D97-AF65-F5344CB8AC3E}">
        <p14:creationId xmlns:p14="http://schemas.microsoft.com/office/powerpoint/2010/main" val="1187603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371" y="1"/>
                <a:ext cx="10920430" cy="7226531"/>
              </a:xfrm>
            </p:spPr>
            <p:txBody>
              <a:bodyPr>
                <a:normAutofit fontScale="77500" lnSpcReduction="20000"/>
              </a:bodyPr>
              <a:lstStyle/>
              <a:p>
                <a:pPr marL="0" indent="0">
                  <a:buNone/>
                </a:pPr>
                <a:endParaRPr lang="en-US" sz="2400" dirty="0"/>
              </a:p>
              <a:p>
                <a:pPr marL="0" indent="0" algn="ctr">
                  <a:buNone/>
                </a:pPr>
                <a:r>
                  <a:rPr lang="en-US" sz="3600" b="1" dirty="0">
                    <a:solidFill>
                      <a:srgbClr val="FF0000"/>
                    </a:solidFill>
                  </a:rPr>
                  <a:t>VISCOSITY OF A GAS</a:t>
                </a:r>
              </a:p>
              <a:p>
                <a:pPr marL="0" indent="0">
                  <a:buNone/>
                </a:pPr>
                <a:r>
                  <a:rPr lang="en-US" sz="2400" dirty="0"/>
                  <a:t>			</a:t>
                </a:r>
                <a:r>
                  <a:rPr lang="en-US" dirty="0"/>
                  <a:t>ɳ =</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e>
                    </m:box>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𝑎𝑣</m:t>
                        </m:r>
                      </m:sub>
                    </m:sSub>
                  </m:oMath>
                </a14:m>
                <a:r>
                  <a:rPr lang="el-GR" dirty="0"/>
                  <a:t>λ</a:t>
                </a:r>
                <a:endParaRPr lang="en-US" dirty="0"/>
              </a:p>
              <a:p>
                <a:pPr marL="0" indent="0">
                  <a:buNone/>
                </a:pPr>
                <a14:m>
                  <m:oMath xmlns:m="http://schemas.openxmlformats.org/officeDocument/2006/math">
                    <m:r>
                      <a:rPr lang="en-US" i="1">
                        <a:latin typeface="Cambria Math" panose="02040503050406030204" pitchFamily="18" charset="0"/>
                      </a:rPr>
                      <m:t>𝜌</m:t>
                    </m:r>
                  </m:oMath>
                </a14:m>
                <a:r>
                  <a:rPr lang="en-US" dirty="0"/>
                  <a:t> = density of the gas </a:t>
                </a:r>
              </a:p>
              <a:p>
                <a:pPr marL="0" indent="0">
                  <a:buNone/>
                </a:pPr>
                <a:r>
                  <a:rPr lang="en-US" dirty="0"/>
                  <a:t>λ = mean free path.</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𝑎𝑣</m:t>
                        </m:r>
                      </m:sub>
                    </m:sSub>
                  </m:oMath>
                </a14:m>
                <a:r>
                  <a:rPr lang="en-US" dirty="0"/>
                  <a:t>= average velocity of the gas</a:t>
                </a:r>
              </a:p>
              <a:p>
                <a:pPr marL="0" indent="0">
                  <a:buNone/>
                </a:pPr>
                <a:r>
                  <a:rPr lang="en-US" dirty="0"/>
                  <a:t>Approximate equation only. By taking distribution in random velocities and the distribution in free paths taken into account the result of the calculation (for rigid, elastic spherical molecules) gives (Dushman1949): ɳ =</a:t>
                </a:r>
                <a14:m>
                  <m:oMath xmlns:m="http://schemas.openxmlformats.org/officeDocument/2006/math">
                    <m:r>
                      <a:rPr lang="en-IN" b="0" i="1" smtClean="0">
                        <a:latin typeface="Cambria Math"/>
                      </a:rPr>
                      <m:t>0.499</m:t>
                    </m:r>
                    <m:r>
                      <a:rPr lang="en-IN" b="0" i="1" smtClean="0">
                        <a:latin typeface="Cambria Math"/>
                      </a:rPr>
                      <m:t>𝑛𝑚</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𝑎𝑣</m:t>
                        </m:r>
                      </m:sub>
                    </m:sSub>
                  </m:oMath>
                </a14:m>
                <a:r>
                  <a:rPr lang="el-GR" dirty="0"/>
                  <a:t>λ</a:t>
                </a:r>
                <a:endParaRPr lang="en-US" dirty="0"/>
              </a:p>
              <a:p>
                <a:pPr marL="0" indent="0">
                  <a:buNone/>
                </a:pPr>
                <a:r>
                  <a:rPr lang="en-US" sz="2400" dirty="0"/>
                  <a:t>By using the equations:	</a:t>
                </a:r>
                <a:r>
                  <a:rPr lang="en-US" dirty="0">
                    <a:ea typeface="Calibri" panose="020F0502020204030204" pitchFamily="34" charset="0"/>
                    <a:cs typeface="Mangal"/>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Mangal"/>
                          </a:rPr>
                        </m:ctrlPr>
                      </m:sSubPr>
                      <m:e>
                        <m:r>
                          <a:rPr lang="en-US" i="1">
                            <a:latin typeface="Cambria Math" panose="02040503050406030204" pitchFamily="18" charset="0"/>
                            <a:ea typeface="Calibri" panose="020F0502020204030204" pitchFamily="34" charset="0"/>
                            <a:cs typeface="Mangal"/>
                          </a:rPr>
                          <m:t>𝑣</m:t>
                        </m:r>
                      </m:e>
                      <m:sub>
                        <m:r>
                          <a:rPr lang="en-US" i="1">
                            <a:latin typeface="Cambria Math" panose="02040503050406030204" pitchFamily="18" charset="0"/>
                            <a:ea typeface="Calibri" panose="020F0502020204030204" pitchFamily="34" charset="0"/>
                            <a:cs typeface="Mangal"/>
                          </a:rPr>
                          <m:t>𝑎𝑣</m:t>
                        </m:r>
                      </m:sub>
                    </m:sSub>
                    <m:r>
                      <a:rPr lang="en-US" dirty="0">
                        <a:latin typeface="Cambria Math" panose="02040503050406030204" pitchFamily="18" charset="0"/>
                        <a:ea typeface="Calibri" panose="020F0502020204030204" pitchFamily="34" charset="0"/>
                        <a:cs typeface="Mangal"/>
                      </a:rPr>
                      <m:t>≈</m:t>
                    </m:r>
                  </m:oMath>
                </a14:m>
                <a:r>
                  <a:rPr lang="en-US" dirty="0">
                    <a:latin typeface="Calibri" panose="020F0502020204030204" pitchFamily="34" charset="0"/>
                    <a:ea typeface="Times New Roman" panose="02020603050405020304" pitchFamily="18" charset="0"/>
                    <a:cs typeface="Mangal"/>
                  </a:rPr>
                  <a:t> </a:t>
                </a:r>
                <a14:m>
                  <m:oMath xmlns:m="http://schemas.openxmlformats.org/officeDocument/2006/math">
                    <m:box>
                      <m:boxPr>
                        <m:ctrlPr>
                          <a:rPr lang="en-US" i="1">
                            <a:latin typeface="Cambria Math" panose="02040503050406030204" pitchFamily="18" charset="0"/>
                            <a:ea typeface="Times New Roman" panose="02020603050405020304" pitchFamily="18" charset="0"/>
                            <a:cs typeface="Mangal"/>
                          </a:rPr>
                        </m:ctrlPr>
                      </m:boxPr>
                      <m:e>
                        <m:argPr>
                          <m:argSz m:val="-1"/>
                        </m:argPr>
                        <m:f>
                          <m:fPr>
                            <m:ctrlPr>
                              <a:rPr lang="en-US" i="1">
                                <a:latin typeface="Cambria Math" panose="02040503050406030204" pitchFamily="18" charset="0"/>
                                <a:ea typeface="Times New Roman" panose="02020603050405020304" pitchFamily="18" charset="0"/>
                                <a:cs typeface="Mangal"/>
                              </a:rPr>
                            </m:ctrlPr>
                          </m:fPr>
                          <m:num>
                            <m:nary>
                              <m:naryPr>
                                <m:limLoc m:val="subSup"/>
                                <m:ctrlPr>
                                  <a:rPr lang="en-US" i="1">
                                    <a:latin typeface="Cambria Math" panose="02040503050406030204" pitchFamily="18" charset="0"/>
                                    <a:ea typeface="Times New Roman" panose="02020603050405020304" pitchFamily="18" charset="0"/>
                                    <a:cs typeface="Mangal"/>
                                  </a:rPr>
                                </m:ctrlPr>
                              </m:naryPr>
                              <m:sub>
                                <m:r>
                                  <a:rPr lang="en-US" i="1">
                                    <a:latin typeface="Cambria Math" panose="02040503050406030204" pitchFamily="18" charset="0"/>
                                    <a:ea typeface="Times New Roman" panose="02020603050405020304" pitchFamily="18" charset="0"/>
                                    <a:cs typeface="Mangal"/>
                                  </a:rPr>
                                  <m:t>0 </m:t>
                                </m:r>
                              </m:sub>
                              <m:sup>
                                <m:r>
                                  <a:rPr lang="en-US" i="1">
                                    <a:latin typeface="Cambria Math" panose="02040503050406030204" pitchFamily="18" charset="0"/>
                                    <a:ea typeface="Times New Roman" panose="02020603050405020304" pitchFamily="18" charset="0"/>
                                    <a:cs typeface="Mangal"/>
                                  </a:rPr>
                                  <m:t>∞</m:t>
                                </m:r>
                              </m:sup>
                              <m:e>
                                <m:sSub>
                                  <m:sSubPr>
                                    <m:ctrlPr>
                                      <a:rPr lang="en-US" i="1">
                                        <a:latin typeface="Cambria Math" panose="02040503050406030204" pitchFamily="18" charset="0"/>
                                        <a:ea typeface="Times New Roman" panose="02020603050405020304" pitchFamily="18" charset="0"/>
                                        <a:cs typeface="Mangal"/>
                                      </a:rPr>
                                    </m:ctrlPr>
                                  </m:sSubPr>
                                  <m:e>
                                    <m:r>
                                      <a:rPr lang="en-US" i="1">
                                        <a:latin typeface="Cambria Math" panose="02040503050406030204" pitchFamily="18" charset="0"/>
                                        <a:ea typeface="Times New Roman" panose="02020603050405020304" pitchFamily="18" charset="0"/>
                                        <a:cs typeface="Mangal"/>
                                      </a:rPr>
                                      <m:t>𝑣𝑓</m:t>
                                    </m:r>
                                  </m:e>
                                  <m:sub>
                                    <m:r>
                                      <a:rPr lang="en-US" i="1">
                                        <a:latin typeface="Cambria Math" panose="02040503050406030204" pitchFamily="18" charset="0"/>
                                        <a:ea typeface="Times New Roman" panose="02020603050405020304" pitchFamily="18" charset="0"/>
                                        <a:cs typeface="Mangal"/>
                                      </a:rPr>
                                      <m:t>𝑣</m:t>
                                    </m:r>
                                  </m:sub>
                                </m:sSub>
                                <m:r>
                                  <a:rPr lang="en-US" i="1">
                                    <a:latin typeface="Cambria Math" panose="02040503050406030204" pitchFamily="18" charset="0"/>
                                    <a:ea typeface="Times New Roman" panose="02020603050405020304" pitchFamily="18" charset="0"/>
                                    <a:cs typeface="Mangal"/>
                                  </a:rPr>
                                  <m:t>𝑑𝑣</m:t>
                                </m:r>
                              </m:e>
                            </m:nary>
                            <m:r>
                              <a:rPr lang="en-US">
                                <a:latin typeface="Cambria Math" panose="02040503050406030204" pitchFamily="18" charset="0"/>
                                <a:ea typeface="Times New Roman" panose="02020603050405020304" pitchFamily="18" charset="0"/>
                                <a:cs typeface="Mangal"/>
                              </a:rPr>
                              <m:t> </m:t>
                            </m:r>
                          </m:num>
                          <m:den>
                            <m:nary>
                              <m:naryPr>
                                <m:limLoc m:val="subSup"/>
                                <m:ctrlPr>
                                  <a:rPr lang="en-US" i="1">
                                    <a:latin typeface="Cambria Math" panose="02040503050406030204" pitchFamily="18" charset="0"/>
                                    <a:ea typeface="Times New Roman" panose="02020603050405020304" pitchFamily="18" charset="0"/>
                                    <a:cs typeface="Mangal"/>
                                  </a:rPr>
                                </m:ctrlPr>
                              </m:naryPr>
                              <m:sub>
                                <m:r>
                                  <a:rPr lang="en-US" i="1">
                                    <a:latin typeface="Cambria Math" panose="02040503050406030204" pitchFamily="18" charset="0"/>
                                    <a:ea typeface="Times New Roman" panose="02020603050405020304" pitchFamily="18" charset="0"/>
                                    <a:cs typeface="Mangal"/>
                                  </a:rPr>
                                  <m:t>0 </m:t>
                                </m:r>
                              </m:sub>
                              <m:sup>
                                <m:r>
                                  <a:rPr lang="en-US" i="1">
                                    <a:latin typeface="Cambria Math" panose="02040503050406030204" pitchFamily="18" charset="0"/>
                                    <a:ea typeface="Times New Roman" panose="02020603050405020304" pitchFamily="18" charset="0"/>
                                    <a:cs typeface="Mangal"/>
                                  </a:rPr>
                                  <m:t>∞</m:t>
                                </m:r>
                              </m:sup>
                              <m:e>
                                <m:sSub>
                                  <m:sSubPr>
                                    <m:ctrlPr>
                                      <a:rPr lang="en-US" i="1">
                                        <a:latin typeface="Cambria Math" panose="02040503050406030204" pitchFamily="18" charset="0"/>
                                        <a:ea typeface="Times New Roman" panose="02020603050405020304" pitchFamily="18" charset="0"/>
                                        <a:cs typeface="Mangal"/>
                                      </a:rPr>
                                    </m:ctrlPr>
                                  </m:sSubPr>
                                  <m:e>
                                    <m:r>
                                      <a:rPr lang="en-US" i="1">
                                        <a:latin typeface="Cambria Math" panose="02040503050406030204" pitchFamily="18" charset="0"/>
                                        <a:ea typeface="Times New Roman" panose="02020603050405020304" pitchFamily="18" charset="0"/>
                                        <a:cs typeface="Mangal"/>
                                      </a:rPr>
                                      <m:t>𝑓</m:t>
                                    </m:r>
                                  </m:e>
                                  <m:sub>
                                    <m:r>
                                      <a:rPr lang="en-US" i="1">
                                        <a:latin typeface="Cambria Math" panose="02040503050406030204" pitchFamily="18" charset="0"/>
                                        <a:ea typeface="Times New Roman" panose="02020603050405020304" pitchFamily="18" charset="0"/>
                                        <a:cs typeface="Mangal"/>
                                      </a:rPr>
                                      <m:t>𝑣</m:t>
                                    </m:r>
                                    <m:r>
                                      <a:rPr lang="en-US" i="1">
                                        <a:latin typeface="Cambria Math" panose="02040503050406030204" pitchFamily="18" charset="0"/>
                                        <a:ea typeface="Times New Roman" panose="02020603050405020304" pitchFamily="18" charset="0"/>
                                        <a:cs typeface="Mangal"/>
                                      </a:rPr>
                                      <m:t>  </m:t>
                                    </m:r>
                                  </m:sub>
                                </m:sSub>
                              </m:e>
                            </m:nary>
                            <m:r>
                              <a:rPr lang="en-US" i="1">
                                <a:latin typeface="Cambria Math" panose="02040503050406030204" pitchFamily="18" charset="0"/>
                                <a:ea typeface="Times New Roman" panose="02020603050405020304" pitchFamily="18" charset="0"/>
                                <a:cs typeface="Mangal"/>
                              </a:rPr>
                              <m:t>𝑑𝑣</m:t>
                            </m:r>
                          </m:den>
                        </m:f>
                      </m:e>
                    </m:box>
                  </m:oMath>
                </a14:m>
                <a:r>
                  <a:rPr lang="en-US" dirty="0">
                    <a:latin typeface="Calibri" panose="020F0502020204030204" pitchFamily="34" charset="0"/>
                    <a:ea typeface="Times New Roman" panose="02020603050405020304" pitchFamily="18" charset="0"/>
                    <a:cs typeface="Mangal"/>
                  </a:rPr>
                  <a:t>  = (</a:t>
                </a:r>
                <a14:m>
                  <m:oMath xmlns:m="http://schemas.openxmlformats.org/officeDocument/2006/math">
                    <m:box>
                      <m:boxPr>
                        <m:ctrlPr>
                          <a:rPr lang="en-US" i="1">
                            <a:latin typeface="Cambria Math" panose="02040503050406030204" pitchFamily="18" charset="0"/>
                            <a:ea typeface="Times New Roman" panose="02020603050405020304" pitchFamily="18" charset="0"/>
                            <a:cs typeface="Mangal"/>
                          </a:rPr>
                        </m:ctrlPr>
                      </m:boxPr>
                      <m:e>
                        <m:argPr>
                          <m:argSz m:val="-1"/>
                        </m:argPr>
                        <m:f>
                          <m:fPr>
                            <m:ctrlPr>
                              <a:rPr lang="en-US" i="1">
                                <a:latin typeface="Cambria Math" panose="02040503050406030204" pitchFamily="18" charset="0"/>
                                <a:ea typeface="Times New Roman" panose="02020603050405020304" pitchFamily="18" charset="0"/>
                                <a:cs typeface="Mangal"/>
                              </a:rPr>
                            </m:ctrlPr>
                          </m:fPr>
                          <m:num>
                            <m:r>
                              <a:rPr lang="en-US" i="1">
                                <a:latin typeface="Cambria Math" panose="02040503050406030204" pitchFamily="18" charset="0"/>
                                <a:ea typeface="Times New Roman" panose="02020603050405020304" pitchFamily="18" charset="0"/>
                                <a:cs typeface="Mangal"/>
                              </a:rPr>
                              <m:t>2</m:t>
                            </m:r>
                          </m:num>
                          <m:den>
                            <m:sSup>
                              <m:sSupPr>
                                <m:ctrlPr>
                                  <a:rPr lang="en-US" i="1">
                                    <a:latin typeface="Cambria Math" panose="02040503050406030204" pitchFamily="18" charset="0"/>
                                    <a:ea typeface="Times New Roman" panose="02020603050405020304" pitchFamily="18" charset="0"/>
                                    <a:cs typeface="Mangal"/>
                                  </a:rPr>
                                </m:ctrlPr>
                              </m:sSupPr>
                              <m:e>
                                <m:r>
                                  <a:rPr lang="en-US" i="1">
                                    <a:latin typeface="Cambria Math" panose="02040503050406030204" pitchFamily="18" charset="0"/>
                                    <a:ea typeface="Times New Roman" panose="02020603050405020304" pitchFamily="18" charset="0"/>
                                    <a:cs typeface="Mangal"/>
                                  </a:rPr>
                                  <m:t>𝜋</m:t>
                                </m:r>
                              </m:e>
                              <m:sup>
                                <m:r>
                                  <a:rPr lang="en-US" i="1">
                                    <a:latin typeface="Cambria Math" panose="02040503050406030204" pitchFamily="18" charset="0"/>
                                    <a:ea typeface="Times New Roman" panose="02020603050405020304" pitchFamily="18" charset="0"/>
                                    <a:cs typeface="Mangal"/>
                                  </a:rPr>
                                  <m:t>1/2</m:t>
                                </m:r>
                              </m:sup>
                            </m:sSup>
                          </m:den>
                        </m:f>
                      </m:e>
                    </m:box>
                  </m:oMath>
                </a14:m>
                <a:r>
                  <a:rPr lang="en-US" dirty="0">
                    <a:latin typeface="Calibri" panose="020F0502020204030204" pitchFamily="34" charset="0"/>
                    <a:ea typeface="Times New Roman" panose="02020603050405020304" pitchFamily="18" charset="0"/>
                    <a:cs typeface="Mangal"/>
                  </a:rPr>
                  <a:t>)(</a:t>
                </a:r>
                <a14:m>
                  <m:oMath xmlns:m="http://schemas.openxmlformats.org/officeDocument/2006/math">
                    <m:sSup>
                      <m:sSupPr>
                        <m:ctrlPr>
                          <a:rPr lang="en-US" i="1">
                            <a:latin typeface="Cambria Math" panose="02040503050406030204" pitchFamily="18" charset="0"/>
                            <a:ea typeface="Times New Roman" panose="02020603050405020304" pitchFamily="18" charset="0"/>
                            <a:cs typeface="Mangal"/>
                          </a:rPr>
                        </m:ctrlPr>
                      </m:sSupPr>
                      <m:e>
                        <m:box>
                          <m:boxPr>
                            <m:ctrlPr>
                              <a:rPr lang="en-US" i="1">
                                <a:latin typeface="Cambria Math" panose="02040503050406030204" pitchFamily="18" charset="0"/>
                                <a:ea typeface="Times New Roman" panose="02020603050405020304" pitchFamily="18" charset="0"/>
                                <a:cs typeface="Mangal"/>
                              </a:rPr>
                            </m:ctrlPr>
                          </m:boxPr>
                          <m:e>
                            <m:argPr>
                              <m:argSz m:val="-1"/>
                            </m:argPr>
                            <m:f>
                              <m:fPr>
                                <m:ctrlPr>
                                  <a:rPr lang="en-US" i="1">
                                    <a:latin typeface="Cambria Math" panose="02040503050406030204" pitchFamily="18" charset="0"/>
                                    <a:ea typeface="Times New Roman" panose="02020603050405020304" pitchFamily="18" charset="0"/>
                                    <a:cs typeface="Mangal"/>
                                  </a:rPr>
                                </m:ctrlPr>
                              </m:fPr>
                              <m:num>
                                <m:r>
                                  <a:rPr lang="en-US" i="1">
                                    <a:latin typeface="Cambria Math" panose="02040503050406030204" pitchFamily="18" charset="0"/>
                                    <a:ea typeface="Times New Roman" panose="02020603050405020304" pitchFamily="18" charset="0"/>
                                    <a:cs typeface="Mangal"/>
                                  </a:rPr>
                                  <m:t>2</m:t>
                                </m:r>
                                <m:r>
                                  <a:rPr lang="en-US" i="1">
                                    <a:latin typeface="Cambria Math" panose="02040503050406030204" pitchFamily="18" charset="0"/>
                                    <a:ea typeface="Times New Roman" panose="02020603050405020304" pitchFamily="18" charset="0"/>
                                    <a:cs typeface="Mangal"/>
                                  </a:rPr>
                                  <m:t>𝐾𝑇</m:t>
                                </m:r>
                              </m:num>
                              <m:den>
                                <m:r>
                                  <a:rPr lang="en-US" i="1">
                                    <a:latin typeface="Cambria Math" panose="02040503050406030204" pitchFamily="18" charset="0"/>
                                    <a:ea typeface="Times New Roman" panose="02020603050405020304" pitchFamily="18" charset="0"/>
                                    <a:cs typeface="Mangal"/>
                                  </a:rPr>
                                  <m:t>𝑚</m:t>
                                </m:r>
                              </m:den>
                            </m:f>
                            <m:r>
                              <a:rPr lang="en-US" i="1">
                                <a:latin typeface="Cambria Math" panose="02040503050406030204" pitchFamily="18" charset="0"/>
                                <a:ea typeface="Times New Roman" panose="02020603050405020304" pitchFamily="18" charset="0"/>
                                <a:cs typeface="Mangal"/>
                              </a:rPr>
                              <m:t> ) </m:t>
                            </m:r>
                          </m:e>
                        </m:box>
                      </m:e>
                      <m:sup>
                        <m:r>
                          <a:rPr lang="en-US" i="1">
                            <a:latin typeface="Cambria Math" panose="02040503050406030204" pitchFamily="18" charset="0"/>
                            <a:ea typeface="Times New Roman" panose="02020603050405020304" pitchFamily="18" charset="0"/>
                            <a:cs typeface="Mangal"/>
                          </a:rPr>
                          <m:t>1/2</m:t>
                        </m:r>
                      </m:sup>
                    </m:sSup>
                  </m:oMath>
                </a14:m>
                <a:r>
                  <a:rPr lang="en-US" dirty="0">
                    <a:latin typeface="Calibri" panose="020F0502020204030204" pitchFamily="34" charset="0"/>
                    <a:ea typeface="Times New Roman" panose="02020603050405020304" pitchFamily="18" charset="0"/>
                    <a:cs typeface="Mangal"/>
                  </a:rPr>
                  <a:t> =1.128</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Mangal"/>
                          </a:rPr>
                        </m:ctrlPr>
                      </m:sSubPr>
                      <m:e>
                        <m:r>
                          <a:rPr lang="en-US" i="1">
                            <a:latin typeface="Cambria Math" panose="02040503050406030204" pitchFamily="18" charset="0"/>
                            <a:ea typeface="Times New Roman" panose="02020603050405020304" pitchFamily="18" charset="0"/>
                            <a:cs typeface="Mangal"/>
                          </a:rPr>
                          <m:t>𝑣</m:t>
                        </m:r>
                      </m:e>
                      <m:sub>
                        <m:r>
                          <a:rPr lang="en-US" i="1">
                            <a:latin typeface="Cambria Math" panose="02040503050406030204" pitchFamily="18" charset="0"/>
                            <a:ea typeface="Times New Roman" panose="02020603050405020304" pitchFamily="18" charset="0"/>
                            <a:cs typeface="Mangal"/>
                          </a:rPr>
                          <m:t>𝑝</m:t>
                        </m:r>
                      </m:sub>
                    </m:sSub>
                  </m:oMath>
                </a14:m>
                <a:r>
                  <a:rPr lang="en-US" dirty="0">
                    <a:latin typeface="Calibri" panose="020F0502020204030204" pitchFamily="34" charset="0"/>
                    <a:ea typeface="Times New Roman" panose="02020603050405020304" pitchFamily="18" charset="0"/>
                    <a:cs typeface="Mangal"/>
                  </a:rPr>
                  <a:t> a</a:t>
                </a:r>
                <a:r>
                  <a:rPr lang="en-US" dirty="0"/>
                  <a:t>nd λ=</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r>
                                  <a:rPr lang="en-US"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ᶓ</m:t>
                                    </m:r>
                                  </m:e>
                                  <m:sup>
                                    <m:r>
                                      <a:rPr lang="en-US" i="1">
                                        <a:latin typeface="Cambria Math" panose="02040503050406030204" pitchFamily="18" charset="0"/>
                                      </a:rPr>
                                      <m:t>2</m:t>
                                    </m:r>
                                  </m:sup>
                                </m:sSup>
                                <m:r>
                                  <a:rPr lang="en-US" i="1">
                                    <a:latin typeface="Cambria Math" panose="02040503050406030204" pitchFamily="18" charset="0"/>
                                  </a:rPr>
                                  <m:t>2</m:t>
                                </m:r>
                              </m:e>
                              <m:sup>
                                <m:r>
                                  <a:rPr lang="en-US" i="1">
                                    <a:latin typeface="Cambria Math" panose="02040503050406030204" pitchFamily="18" charset="0"/>
                                  </a:rPr>
                                  <m:t>1/2</m:t>
                                </m:r>
                              </m:sup>
                            </m:sSup>
                          </m:den>
                        </m:f>
                      </m:e>
                    </m:box>
                  </m:oMath>
                </a14:m>
                <a:r>
                  <a:rPr lang="en-US" dirty="0"/>
                  <a:t> = </a:t>
                </a:r>
                <a14:m>
                  <m:oMath xmlns:m="http://schemas.openxmlformats.org/officeDocument/2006/math">
                    <m:f>
                      <m:fPr>
                        <m:ctrlPr>
                          <a:rPr lang="en-US" i="1">
                            <a:latin typeface="Cambria Math" panose="02040503050406030204" pitchFamily="18" charset="0"/>
                          </a:rPr>
                        </m:ctrlPr>
                      </m:fPr>
                      <m:num>
                        <m:r>
                          <a:rPr lang="en-IN" i="1">
                            <a:latin typeface="Cambria Math"/>
                          </a:rPr>
                          <m:t>𝐾𝑇</m:t>
                        </m:r>
                      </m:num>
                      <m:den>
                        <m:sSup>
                          <m:sSupPr>
                            <m:ctrlPr>
                              <a:rPr lang="en-US" i="1">
                                <a:latin typeface="Cambria Math" panose="02040503050406030204" pitchFamily="18" charset="0"/>
                              </a:rPr>
                            </m:ctrlPr>
                          </m:sSupPr>
                          <m:e>
                            <m:r>
                              <a:rPr lang="en-IN" i="1">
                                <a:latin typeface="Cambria Math"/>
                              </a:rPr>
                              <m:t>𝑃</m:t>
                            </m:r>
                            <m:r>
                              <a:rPr lang="en-US"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ᶓ</m:t>
                                </m:r>
                              </m:e>
                              <m:sup>
                                <m:r>
                                  <a:rPr lang="en-US" i="1">
                                    <a:latin typeface="Cambria Math" panose="02040503050406030204" pitchFamily="18" charset="0"/>
                                  </a:rPr>
                                  <m:t>2</m:t>
                                </m:r>
                              </m:sup>
                            </m:sSup>
                            <m:r>
                              <a:rPr lang="en-US" i="1">
                                <a:latin typeface="Cambria Math" panose="02040503050406030204" pitchFamily="18" charset="0"/>
                              </a:rPr>
                              <m:t>2</m:t>
                            </m:r>
                          </m:e>
                          <m:sup>
                            <m:r>
                              <a:rPr lang="en-US" i="1">
                                <a:latin typeface="Cambria Math" panose="02040503050406030204" pitchFamily="18" charset="0"/>
                              </a:rPr>
                              <m:t>1/2</m:t>
                            </m:r>
                          </m:sup>
                        </m:sSup>
                      </m:den>
                    </m:f>
                    <m:r>
                      <a:rPr lang="en-US" i="1" smtClean="0">
                        <a:latin typeface="Cambria Math"/>
                      </a:rPr>
                      <m:t>,</m:t>
                    </m:r>
                  </m:oMath>
                </a14:m>
                <a:r>
                  <a:rPr lang="en-US" dirty="0"/>
                  <a:t>   it can be written as ɳ =</a:t>
                </a:r>
                <a14:m>
                  <m:oMath xmlns:m="http://schemas.openxmlformats.org/officeDocument/2006/math">
                    <m:r>
                      <a:rPr lang="en-IN" i="1">
                        <a:latin typeface="Cambria Math"/>
                      </a:rPr>
                      <m:t>0.499</m:t>
                    </m:r>
                    <m:r>
                      <a:rPr lang="en-IN" i="1">
                        <a:latin typeface="Cambria Math"/>
                      </a:rPr>
                      <m:t>𝑚</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𝑎𝑣</m:t>
                        </m:r>
                      </m:sub>
                    </m:sSub>
                    <m:r>
                      <a:rPr lang="en-IN" b="0" i="1" smtClean="0">
                        <a:latin typeface="Cambria Math"/>
                      </a:rPr>
                      <m:t>/</m:t>
                    </m:r>
                    <m:sSup>
                      <m:sSupPr>
                        <m:ctrlPr>
                          <a:rPr lang="en-IN" b="0" i="1" smtClean="0">
                            <a:latin typeface="Cambria Math" panose="02040503050406030204" pitchFamily="18" charset="0"/>
                          </a:rPr>
                        </m:ctrlPr>
                      </m:sSupPr>
                      <m:e>
                        <m:r>
                          <a:rPr lang="en-IN" b="0" i="1" smtClean="0">
                            <a:latin typeface="Cambria Math"/>
                          </a:rPr>
                          <m:t>(2</m:t>
                        </m:r>
                      </m:e>
                      <m:sup>
                        <m:r>
                          <a:rPr lang="en-IN" b="0" i="1" smtClean="0">
                            <a:latin typeface="Cambria Math"/>
                          </a:rPr>
                          <m:t>0.5</m:t>
                        </m:r>
                      </m:sup>
                    </m:sSup>
                    <m:r>
                      <a:rPr lang="en-IN" b="0" i="1" smtClean="0">
                        <a:latin typeface="Cambria Math"/>
                        <a:ea typeface="Cambria Math"/>
                      </a:rPr>
                      <m:t>𝜋</m:t>
                    </m:r>
                    <m:sSup>
                      <m:sSupPr>
                        <m:ctrlPr>
                          <a:rPr lang="en-IN" b="0" i="1" smtClean="0">
                            <a:latin typeface="Cambria Math" panose="02040503050406030204" pitchFamily="18" charset="0"/>
                            <a:ea typeface="Cambria Math"/>
                          </a:rPr>
                        </m:ctrlPr>
                      </m:sSupPr>
                      <m:e>
                        <m:r>
                          <a:rPr lang="en-IN" b="0" i="1" smtClean="0">
                            <a:latin typeface="Cambria Math"/>
                            <a:ea typeface="Cambria Math"/>
                          </a:rPr>
                          <m:t>𝜉</m:t>
                        </m:r>
                      </m:e>
                      <m:sup>
                        <m:r>
                          <a:rPr lang="en-IN" b="0" i="1" smtClean="0">
                            <a:latin typeface="Cambria Math"/>
                            <a:ea typeface="Cambria Math"/>
                          </a:rPr>
                          <m:t>2</m:t>
                        </m:r>
                      </m:sup>
                    </m:sSup>
                    <m:r>
                      <a:rPr lang="en-IN" b="0" i="1" smtClean="0">
                        <a:latin typeface="Cambria Math"/>
                        <a:ea typeface="Cambria Math"/>
                      </a:rPr>
                      <m:t>)</m:t>
                    </m:r>
                  </m:oMath>
                </a14:m>
                <a:endParaRPr lang="en-US" dirty="0"/>
              </a:p>
              <a:p>
                <a:pPr marL="0" indent="0">
                  <a:buNone/>
                </a:pPr>
                <a:r>
                  <a:rPr lang="en-US" dirty="0"/>
                  <a:t>As viscosity is proportional to mean free path, so, by using λ=</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r>
                                  <a:rPr lang="en-US"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ᶓ</m:t>
                                    </m:r>
                                  </m:e>
                                  <m:sup>
                                    <m:r>
                                      <a:rPr lang="en-US" i="1">
                                        <a:latin typeface="Cambria Math" panose="02040503050406030204" pitchFamily="18" charset="0"/>
                                      </a:rPr>
                                      <m:t>2</m:t>
                                    </m:r>
                                  </m:sup>
                                </m:sSup>
                                <m:r>
                                  <a:rPr lang="en-US" i="1">
                                    <a:latin typeface="Cambria Math" panose="02040503050406030204" pitchFamily="18" charset="0"/>
                                  </a:rPr>
                                  <m:t>2</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i="1">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𝑐</m:t>
                                    </m:r>
                                  </m:num>
                                  <m:den>
                                    <m:r>
                                      <a:rPr lang="en-US" i="1">
                                        <a:latin typeface="Cambria Math" panose="02040503050406030204" pitchFamily="18" charset="0"/>
                                      </a:rPr>
                                      <m:t>𝑇</m:t>
                                    </m:r>
                                  </m:den>
                                </m:f>
                              </m:e>
                            </m:box>
                            <m:r>
                              <a:rPr lang="en-US" i="1">
                                <a:latin typeface="Cambria Math" panose="02040503050406030204" pitchFamily="18" charset="0"/>
                              </a:rPr>
                              <m:t>)</m:t>
                            </m:r>
                          </m:den>
                        </m:f>
                      </m:e>
                    </m:box>
                  </m:oMath>
                </a14:m>
                <a:r>
                  <a:rPr lang="en-US" dirty="0"/>
                  <a:t> and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𝑇</m:t>
                        </m:r>
                      </m:sub>
                    </m:sSub>
                  </m:oMath>
                </a14:m>
                <a:r>
                  <a:rPr lang="en-US" dirty="0"/>
                  <a:t> =</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m:t>
                                </m:r>
                              </m:sub>
                            </m:sSub>
                          </m:num>
                          <m:den>
                            <m:r>
                              <a:rPr lang="en-US" i="1">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𝑐</m:t>
                                    </m:r>
                                  </m:num>
                                  <m:den>
                                    <m:r>
                                      <a:rPr lang="en-US" i="1">
                                        <a:latin typeface="Cambria Math" panose="02040503050406030204" pitchFamily="18" charset="0"/>
                                      </a:rPr>
                                      <m:t>𝑇</m:t>
                                    </m:r>
                                  </m:den>
                                </m:f>
                              </m:e>
                            </m:box>
                            <m:r>
                              <a:rPr lang="en-US" i="1">
                                <a:latin typeface="Cambria Math" panose="02040503050406030204" pitchFamily="18" charset="0"/>
                              </a:rPr>
                              <m:t>)</m:t>
                            </m:r>
                          </m:den>
                        </m:f>
                      </m:e>
                    </m:box>
                  </m:oMath>
                </a14:m>
                <a:r>
                  <a:rPr lang="en-US" dirty="0"/>
                  <a:t> , it can be written as,</a:t>
                </a:r>
              </a:p>
              <a:p>
                <a:pPr marL="0" indent="0">
                  <a:buNone/>
                </a:pPr>
                <a:r>
                  <a:rPr lang="en-US" dirty="0"/>
                  <a:t>						ɳ=</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IN" i="1">
                                <a:latin typeface="Cambria Math"/>
                              </a:rPr>
                              <m:t>0</m:t>
                            </m:r>
                            <m:r>
                              <a:rPr lang="en-US" i="1">
                                <a:latin typeface="Cambria Math" panose="02040503050406030204" pitchFamily="18" charset="0"/>
                              </a:rPr>
                              <m:t>.998</m:t>
                            </m:r>
                          </m:num>
                          <m:den>
                            <m:r>
                              <a:rPr lang="en-US" i="1">
                                <a:latin typeface="Cambria Math" panose="02040503050406030204" pitchFamily="18" charset="0"/>
                              </a:rPr>
                              <m:t>𝜋</m:t>
                            </m:r>
                            <m:r>
                              <a:rPr lang="en-US" i="1">
                                <a:latin typeface="Cambria Math" panose="02040503050406030204" pitchFamily="18" charset="0"/>
                              </a:rPr>
                              <m:t>ᶓ</m:t>
                            </m:r>
                            <m:r>
                              <a:rPr lang="en-US" i="1">
                                <a:latin typeface="Cambria Math" panose="02040503050406030204" pitchFamily="18" charset="0"/>
                              </a:rPr>
                              <m:t>²</m:t>
                            </m:r>
                          </m:den>
                        </m:f>
                      </m:e>
                    </m:box>
                  </m:oMath>
                </a14:m>
                <a:r>
                  <a:rPr lang="en-US" dirty="0"/>
                  <a:t> (</a:t>
                </a:r>
                <a14:m>
                  <m:oMath xmlns:m="http://schemas.openxmlformats.org/officeDocument/2006/math">
                    <m:sSup>
                      <m:sSupPr>
                        <m:ctrlPr>
                          <a:rPr lang="en-US" i="1">
                            <a:latin typeface="Cambria Math" panose="02040503050406030204" pitchFamily="18" charset="0"/>
                          </a:rPr>
                        </m:ctrlPr>
                      </m:sSupPr>
                      <m:e>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𝑚𝐾𝑇</m:t>
                                </m:r>
                              </m:num>
                              <m:den>
                                <m:r>
                                  <a:rPr lang="en-US" i="1">
                                    <a:latin typeface="Cambria Math" panose="02040503050406030204" pitchFamily="18" charset="0"/>
                                  </a:rPr>
                                  <m:t>𝜋</m:t>
                                </m:r>
                              </m:den>
                            </m:f>
                          </m:e>
                        </m:box>
                        <m:r>
                          <a:rPr lang="en-US" i="1">
                            <a:latin typeface="Cambria Math" panose="02040503050406030204" pitchFamily="18" charset="0"/>
                          </a:rPr>
                          <m:t>)</m:t>
                        </m:r>
                      </m:e>
                      <m:sup>
                        <m:r>
                          <a:rPr lang="en-US" i="1">
                            <a:latin typeface="Cambria Math" panose="02040503050406030204" pitchFamily="18" charset="0"/>
                          </a:rPr>
                          <m:t>1/2</m:t>
                        </m:r>
                      </m:sup>
                    </m:sSup>
                  </m:oMath>
                </a14:m>
                <a:r>
                  <a:rPr lang="en-US" dirty="0"/>
                  <a:t>/ (1+c/T)</a:t>
                </a:r>
              </a:p>
              <a:p>
                <a:pPr marL="0" indent="0">
                  <a:buNone/>
                </a:pPr>
                <a:r>
                  <a:rPr lang="en-US" sz="1800" dirty="0"/>
                  <a:t>						C= Sutherland’s constant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371" y="1"/>
                <a:ext cx="10920430" cy="7226531"/>
              </a:xfrm>
              <a:blipFill rotWithShape="1">
                <a:blip r:embed="rId3"/>
                <a:stretch>
                  <a:fillRect l="-949"/>
                </a:stretch>
              </a:blipFill>
            </p:spPr>
            <p:txBody>
              <a:bodyPr/>
              <a:lstStyle/>
              <a:p>
                <a:r>
                  <a:rPr lang="en-IN">
                    <a:noFill/>
                  </a:rPr>
                  <a:t> </a:t>
                </a:r>
              </a:p>
            </p:txBody>
          </p:sp>
        </mc:Fallback>
      </mc:AlternateContent>
    </p:spTree>
    <p:extLst>
      <p:ext uri="{BB962C8B-B14F-4D97-AF65-F5344CB8AC3E}">
        <p14:creationId xmlns:p14="http://schemas.microsoft.com/office/powerpoint/2010/main" val="390699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a:t>
            </a:fld>
            <a:endParaRPr lang="en-US"/>
          </a:p>
        </p:txBody>
      </p:sp>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38" r="19893" b="11096"/>
          <a:stretch/>
        </p:blipFill>
        <p:spPr bwMode="auto">
          <a:xfrm rot="5400000">
            <a:off x="1683063" y="-980583"/>
            <a:ext cx="7303095" cy="910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709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30</a:t>
            </a:fld>
            <a:endParaRPr lang="en-US"/>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007" t="14119" r="14019"/>
          <a:stretch/>
        </p:blipFill>
        <p:spPr bwMode="auto">
          <a:xfrm rot="5400000">
            <a:off x="1824186" y="-459985"/>
            <a:ext cx="6793164" cy="781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rot="16200000">
            <a:off x="-683958" y="1716257"/>
            <a:ext cx="2632452" cy="461665"/>
          </a:xfrm>
          <a:prstGeom prst="rect">
            <a:avLst/>
          </a:prstGeom>
          <a:noFill/>
        </p:spPr>
        <p:txBody>
          <a:bodyPr wrap="none" rtlCol="0">
            <a:spAutoFit/>
          </a:bodyPr>
          <a:lstStyle/>
          <a:p>
            <a:r>
              <a:rPr lang="en-IN" dirty="0"/>
              <a:t>1Poise = 1g.cm</a:t>
            </a:r>
            <a:r>
              <a:rPr lang="en-IN" baseline="30000" dirty="0"/>
              <a:t>-1</a:t>
            </a:r>
            <a:r>
              <a:rPr lang="en-IN" dirty="0"/>
              <a:t>.s</a:t>
            </a:r>
            <a:r>
              <a:rPr lang="en-IN" baseline="30000" dirty="0"/>
              <a:t>-1</a:t>
            </a:r>
          </a:p>
        </p:txBody>
      </p:sp>
    </p:spTree>
    <p:extLst>
      <p:ext uri="{BB962C8B-B14F-4D97-AF65-F5344CB8AC3E}">
        <p14:creationId xmlns:p14="http://schemas.microsoft.com/office/powerpoint/2010/main" val="97351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F7257BD-1471-4EF5-A1C7-97125F515B07}"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9BCEB25C-FF43-4407-9324-0AA220C4C2D8}" type="slidenum">
              <a:rPr lang="en-US" smtClean="0"/>
              <a:pPr>
                <a:defRPr/>
              </a:pPr>
              <a:t>31</a:t>
            </a:fld>
            <a:endParaRPr lang="en-US"/>
          </a:p>
        </p:txBody>
      </p:sp>
      <p:pic>
        <p:nvPicPr>
          <p:cNvPr id="23556" name="Picture 2"/>
          <p:cNvPicPr>
            <a:picLocks noChangeAspect="1" noChangeArrowheads="1"/>
          </p:cNvPicPr>
          <p:nvPr/>
        </p:nvPicPr>
        <p:blipFill>
          <a:blip r:embed="rId2"/>
          <a:srcRect l="36310" t="41667" r="6296" b="7292"/>
          <a:stretch>
            <a:fillRect/>
          </a:stretch>
        </p:blipFill>
        <p:spPr bwMode="auto">
          <a:xfrm>
            <a:off x="0" y="762000"/>
            <a:ext cx="10515600" cy="5257800"/>
          </a:xfrm>
          <a:prstGeom prst="rect">
            <a:avLst/>
          </a:prstGeom>
          <a:noFill/>
          <a:ln w="9525">
            <a:noFill/>
            <a:miter lim="800000"/>
            <a:headEnd/>
            <a:tailEnd/>
          </a:ln>
        </p:spPr>
      </p:pic>
    </p:spTree>
    <p:extLst>
      <p:ext uri="{BB962C8B-B14F-4D97-AF65-F5344CB8AC3E}">
        <p14:creationId xmlns:p14="http://schemas.microsoft.com/office/powerpoint/2010/main" val="145421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F7257BD-1471-4EF5-A1C7-97125F515B07}"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6213A3C5-7304-4D66-AF3C-72FD70983C35}" type="slidenum">
              <a:rPr lang="en-US" smtClean="0"/>
              <a:pPr>
                <a:defRPr/>
              </a:pPr>
              <a:t>32</a:t>
            </a:fld>
            <a:endParaRPr lang="en-US"/>
          </a:p>
        </p:txBody>
      </p:sp>
      <p:pic>
        <p:nvPicPr>
          <p:cNvPr id="24580" name="Picture 2"/>
          <p:cNvPicPr>
            <a:picLocks noChangeAspect="1" noChangeArrowheads="1"/>
          </p:cNvPicPr>
          <p:nvPr/>
        </p:nvPicPr>
        <p:blipFill>
          <a:blip r:embed="rId2"/>
          <a:srcRect l="37482" t="20833" r="15666" b="32292"/>
          <a:stretch>
            <a:fillRect/>
          </a:stretch>
        </p:blipFill>
        <p:spPr bwMode="auto">
          <a:xfrm>
            <a:off x="304800" y="457200"/>
            <a:ext cx="9829800" cy="5529263"/>
          </a:xfrm>
          <a:prstGeom prst="rect">
            <a:avLst/>
          </a:prstGeom>
          <a:noFill/>
          <a:ln w="9525">
            <a:noFill/>
            <a:miter lim="800000"/>
            <a:headEnd/>
            <a:tailEnd/>
          </a:ln>
        </p:spPr>
      </p:pic>
    </p:spTree>
    <p:extLst>
      <p:ext uri="{BB962C8B-B14F-4D97-AF65-F5344CB8AC3E}">
        <p14:creationId xmlns:p14="http://schemas.microsoft.com/office/powerpoint/2010/main" val="2325262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0F7257BD-1471-4EF5-A1C7-97125F515B07}"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02BF4AE4-1BEB-4C17-82E7-1774C4599E32}" type="slidenum">
              <a:rPr lang="en-US" smtClean="0"/>
              <a:pPr>
                <a:defRPr/>
              </a:pPr>
              <a:t>33</a:t>
            </a:fld>
            <a:endParaRPr lang="en-US"/>
          </a:p>
        </p:txBody>
      </p:sp>
      <p:pic>
        <p:nvPicPr>
          <p:cNvPr id="26628" name="Picture 2"/>
          <p:cNvPicPr>
            <a:picLocks noChangeAspect="1" noChangeArrowheads="1"/>
          </p:cNvPicPr>
          <p:nvPr/>
        </p:nvPicPr>
        <p:blipFill>
          <a:blip r:embed="rId2"/>
          <a:srcRect l="32797" t="15625" r="23865" b="8333"/>
          <a:stretch>
            <a:fillRect/>
          </a:stretch>
        </p:blipFill>
        <p:spPr bwMode="auto">
          <a:xfrm>
            <a:off x="1066800" y="0"/>
            <a:ext cx="7391400" cy="7291388"/>
          </a:xfrm>
          <a:prstGeom prst="rect">
            <a:avLst/>
          </a:prstGeom>
          <a:noFill/>
          <a:ln w="9525">
            <a:noFill/>
            <a:miter lim="800000"/>
            <a:headEnd/>
            <a:tailEnd/>
          </a:ln>
        </p:spPr>
      </p:pic>
    </p:spTree>
    <p:extLst>
      <p:ext uri="{BB962C8B-B14F-4D97-AF65-F5344CB8AC3E}">
        <p14:creationId xmlns:p14="http://schemas.microsoft.com/office/powerpoint/2010/main" val="1044111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p:txBody>
          <a:bodyPr/>
          <a:lstStyle/>
          <a:p>
            <a:pPr>
              <a:defRPr/>
            </a:pPr>
            <a:fld id="{1B33AD10-234C-41FA-A950-D48E3541E160}" type="datetime2">
              <a:rPr lang="en-US" smtClean="0"/>
              <a:pPr>
                <a:defRPr/>
              </a:pPr>
              <a:t>Sunday, January 17, 2021</a:t>
            </a:fld>
            <a:endParaRPr lang="en-US"/>
          </a:p>
        </p:txBody>
      </p:sp>
      <p:sp>
        <p:nvSpPr>
          <p:cNvPr id="22531" name="Slide Number Placeholder 4"/>
          <p:cNvSpPr>
            <a:spLocks noGrp="1"/>
          </p:cNvSpPr>
          <p:nvPr>
            <p:ph type="sldNum" sz="quarter" idx="12"/>
          </p:nvPr>
        </p:nvSpPr>
        <p:spPr/>
        <p:txBody>
          <a:bodyPr/>
          <a:lstStyle/>
          <a:p>
            <a:pPr>
              <a:defRPr/>
            </a:pPr>
            <a:fld id="{842FA074-11DB-4C4F-96B2-42D8AC3A28FA}" type="slidenum">
              <a:rPr lang="en-US" smtClean="0"/>
              <a:pPr>
                <a:defRPr/>
              </a:pPr>
              <a:t>34</a:t>
            </a:fld>
            <a:endParaRPr lang="en-US"/>
          </a:p>
        </p:txBody>
      </p:sp>
      <p:sp>
        <p:nvSpPr>
          <p:cNvPr id="31748" name="Rectangle 5"/>
          <p:cNvSpPr>
            <a:spLocks noChangeArrowheads="1"/>
          </p:cNvSpPr>
          <p:nvPr/>
        </p:nvSpPr>
        <p:spPr bwMode="auto">
          <a:xfrm>
            <a:off x="2743200" y="-152400"/>
            <a:ext cx="5486400" cy="584200"/>
          </a:xfrm>
          <a:prstGeom prst="rect">
            <a:avLst/>
          </a:prstGeom>
          <a:noFill/>
          <a:ln w="9525">
            <a:noFill/>
            <a:miter lim="800000"/>
            <a:headEnd/>
            <a:tailEnd/>
          </a:ln>
        </p:spPr>
        <p:txBody>
          <a:bodyPr>
            <a:spAutoFit/>
          </a:bodyPr>
          <a:lstStyle/>
          <a:p>
            <a:pPr algn="ctr"/>
            <a:r>
              <a:rPr lang="en-US" sz="3200" b="1"/>
              <a:t>Units of Pressure</a:t>
            </a:r>
          </a:p>
        </p:txBody>
      </p:sp>
      <p:pic>
        <p:nvPicPr>
          <p:cNvPr id="31749" name="Picture 2"/>
          <p:cNvPicPr>
            <a:picLocks noChangeAspect="1" noChangeArrowheads="1"/>
          </p:cNvPicPr>
          <p:nvPr/>
        </p:nvPicPr>
        <p:blipFill>
          <a:blip r:embed="rId2"/>
          <a:srcRect/>
          <a:stretch>
            <a:fillRect/>
          </a:stretch>
        </p:blipFill>
        <p:spPr bwMode="auto">
          <a:xfrm>
            <a:off x="555625" y="381000"/>
            <a:ext cx="10417175" cy="4419600"/>
          </a:xfrm>
          <a:prstGeom prst="rect">
            <a:avLst/>
          </a:prstGeom>
          <a:noFill/>
          <a:ln w="9525" algn="ctr">
            <a:noFill/>
            <a:miter lim="800000"/>
            <a:headEnd/>
            <a:tailEnd/>
          </a:ln>
        </p:spPr>
      </p:pic>
      <p:pic>
        <p:nvPicPr>
          <p:cNvPr id="31750" name="Picture 3"/>
          <p:cNvPicPr>
            <a:picLocks noChangeAspect="1" noChangeArrowheads="1"/>
          </p:cNvPicPr>
          <p:nvPr/>
        </p:nvPicPr>
        <p:blipFill>
          <a:blip r:embed="rId3"/>
          <a:srcRect/>
          <a:stretch>
            <a:fillRect/>
          </a:stretch>
        </p:blipFill>
        <p:spPr bwMode="auto">
          <a:xfrm>
            <a:off x="228600" y="4953000"/>
            <a:ext cx="4857750" cy="1828800"/>
          </a:xfrm>
          <a:prstGeom prst="rect">
            <a:avLst/>
          </a:prstGeom>
          <a:noFill/>
          <a:ln w="9525" algn="ctr">
            <a:noFill/>
            <a:miter lim="800000"/>
            <a:headEnd/>
            <a:tailEnd/>
          </a:ln>
        </p:spPr>
      </p:pic>
      <p:sp>
        <p:nvSpPr>
          <p:cNvPr id="31751" name="Rectangle 8"/>
          <p:cNvSpPr>
            <a:spLocks noChangeArrowheads="1"/>
          </p:cNvSpPr>
          <p:nvPr/>
        </p:nvSpPr>
        <p:spPr bwMode="auto">
          <a:xfrm>
            <a:off x="0" y="4267200"/>
            <a:ext cx="5486400" cy="584200"/>
          </a:xfrm>
          <a:prstGeom prst="rect">
            <a:avLst/>
          </a:prstGeom>
          <a:noFill/>
          <a:ln w="9525">
            <a:noFill/>
            <a:miter lim="800000"/>
            <a:headEnd/>
            <a:tailEnd/>
          </a:ln>
        </p:spPr>
        <p:txBody>
          <a:bodyPr>
            <a:spAutoFit/>
          </a:bodyPr>
          <a:lstStyle/>
          <a:p>
            <a:pPr algn="ctr"/>
            <a:r>
              <a:rPr lang="en-US" sz="3200" b="1"/>
              <a:t>Pressure Unit conversion</a:t>
            </a:r>
          </a:p>
        </p:txBody>
      </p:sp>
      <p:sp>
        <p:nvSpPr>
          <p:cNvPr id="31752" name="Rectangle 10"/>
          <p:cNvSpPr>
            <a:spLocks noChangeArrowheads="1"/>
          </p:cNvSpPr>
          <p:nvPr/>
        </p:nvSpPr>
        <p:spPr bwMode="auto">
          <a:xfrm>
            <a:off x="6858000" y="4495800"/>
            <a:ext cx="787400" cy="461963"/>
          </a:xfrm>
          <a:prstGeom prst="rect">
            <a:avLst/>
          </a:prstGeom>
          <a:noFill/>
          <a:ln w="9525">
            <a:noFill/>
            <a:miter lim="800000"/>
            <a:headEnd/>
            <a:tailEnd/>
          </a:ln>
        </p:spPr>
        <p:txBody>
          <a:bodyPr wrap="none">
            <a:spAutoFit/>
          </a:bodyPr>
          <a:lstStyle/>
          <a:p>
            <a:pPr algn="ctr"/>
            <a:r>
              <a:rPr lang="en-US" b="1"/>
              <a:t>Torr</a:t>
            </a:r>
            <a:endParaRPr lang="en-US"/>
          </a:p>
        </p:txBody>
      </p:sp>
      <p:pic>
        <p:nvPicPr>
          <p:cNvPr id="31753" name="Picture 2"/>
          <p:cNvPicPr>
            <a:picLocks noChangeAspect="1" noChangeArrowheads="1"/>
          </p:cNvPicPr>
          <p:nvPr/>
        </p:nvPicPr>
        <p:blipFill>
          <a:blip r:embed="rId4"/>
          <a:srcRect/>
          <a:stretch>
            <a:fillRect/>
          </a:stretch>
        </p:blipFill>
        <p:spPr bwMode="auto">
          <a:xfrm>
            <a:off x="5400675" y="4953000"/>
            <a:ext cx="4429125" cy="1485900"/>
          </a:xfrm>
          <a:prstGeom prst="rect">
            <a:avLst/>
          </a:prstGeom>
          <a:noFill/>
          <a:ln w="9525">
            <a:noFill/>
            <a:miter lim="800000"/>
            <a:headEnd/>
            <a:tailEnd/>
          </a:ln>
        </p:spPr>
      </p:pic>
    </p:spTree>
    <p:extLst>
      <p:ext uri="{BB962C8B-B14F-4D97-AF65-F5344CB8AC3E}">
        <p14:creationId xmlns:p14="http://schemas.microsoft.com/office/powerpoint/2010/main" val="1223344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35</a:t>
            </a:fld>
            <a:endParaRPr lang="en-US"/>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188" t="1435" r="9306" b="6653"/>
          <a:stretch/>
        </p:blipFill>
        <p:spPr bwMode="auto">
          <a:xfrm rot="5400000">
            <a:off x="-623347" y="752545"/>
            <a:ext cx="7058634" cy="561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02" t="7327" r="7173" b="159"/>
          <a:stretch/>
        </p:blipFill>
        <p:spPr bwMode="auto">
          <a:xfrm rot="5400000">
            <a:off x="5130981" y="923919"/>
            <a:ext cx="6656165" cy="548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842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p:txBody>
          <a:bodyPr/>
          <a:lstStyle/>
          <a:p>
            <a:pPr>
              <a:defRPr/>
            </a:pPr>
            <a:fld id="{53190640-50AA-47F4-8555-E238E675E8CB}" type="datetime2">
              <a:rPr lang="en-US" smtClean="0"/>
              <a:pPr>
                <a:defRPr/>
              </a:pPr>
              <a:t>Sunday, January 17, 2021</a:t>
            </a:fld>
            <a:endParaRPr lang="en-US"/>
          </a:p>
        </p:txBody>
      </p:sp>
      <p:sp>
        <p:nvSpPr>
          <p:cNvPr id="23555" name="Slide Number Placeholder 4"/>
          <p:cNvSpPr>
            <a:spLocks noGrp="1"/>
          </p:cNvSpPr>
          <p:nvPr>
            <p:ph type="sldNum" sz="quarter" idx="12"/>
          </p:nvPr>
        </p:nvSpPr>
        <p:spPr/>
        <p:txBody>
          <a:bodyPr/>
          <a:lstStyle/>
          <a:p>
            <a:pPr>
              <a:defRPr/>
            </a:pPr>
            <a:fld id="{34522430-B7EA-41DD-9F61-6C9A2CD6D357}" type="slidenum">
              <a:rPr lang="en-US" smtClean="0"/>
              <a:pPr>
                <a:defRPr/>
              </a:pPr>
              <a:t>36</a:t>
            </a:fld>
            <a:endParaRPr lang="en-US"/>
          </a:p>
        </p:txBody>
      </p:sp>
      <p:pic>
        <p:nvPicPr>
          <p:cNvPr id="32772" name="Picture 2"/>
          <p:cNvPicPr>
            <a:picLocks noChangeAspect="1" noChangeArrowheads="1"/>
          </p:cNvPicPr>
          <p:nvPr/>
        </p:nvPicPr>
        <p:blipFill>
          <a:blip r:embed="rId2"/>
          <a:srcRect/>
          <a:stretch>
            <a:fillRect/>
          </a:stretch>
        </p:blipFill>
        <p:spPr bwMode="auto">
          <a:xfrm>
            <a:off x="2971800" y="381000"/>
            <a:ext cx="5211763" cy="609600"/>
          </a:xfrm>
          <a:prstGeom prst="rect">
            <a:avLst/>
          </a:prstGeom>
          <a:noFill/>
          <a:ln w="9525" algn="ctr">
            <a:noFill/>
            <a:miter lim="800000"/>
            <a:headEnd/>
            <a:tailEnd/>
          </a:ln>
        </p:spPr>
      </p:pic>
      <p:pic>
        <p:nvPicPr>
          <p:cNvPr id="32773" name="Picture 3"/>
          <p:cNvPicPr>
            <a:picLocks noChangeAspect="1" noChangeArrowheads="1"/>
          </p:cNvPicPr>
          <p:nvPr/>
        </p:nvPicPr>
        <p:blipFill>
          <a:blip r:embed="rId3"/>
          <a:srcRect/>
          <a:stretch>
            <a:fillRect/>
          </a:stretch>
        </p:blipFill>
        <p:spPr bwMode="auto">
          <a:xfrm>
            <a:off x="1752600" y="1316038"/>
            <a:ext cx="7696200" cy="5237162"/>
          </a:xfrm>
          <a:prstGeom prst="rect">
            <a:avLst/>
          </a:prstGeom>
          <a:noFill/>
          <a:ln w="9525" algn="ctr">
            <a:noFill/>
            <a:miter lim="800000"/>
            <a:headEnd/>
            <a:tailEnd/>
          </a:ln>
        </p:spPr>
      </p:pic>
    </p:spTree>
    <p:extLst>
      <p:ext uri="{BB962C8B-B14F-4D97-AF65-F5344CB8AC3E}">
        <p14:creationId xmlns:p14="http://schemas.microsoft.com/office/powerpoint/2010/main" val="60306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29B4D7F-FD2A-47A2-9522-9B7AB461FF9D}"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F1D4C03A-5680-42F8-A0F7-43090C42ABAC}" type="slidenum">
              <a:rPr lang="en-US" smtClean="0"/>
              <a:pPr>
                <a:defRPr/>
              </a:pPr>
              <a:t>37</a:t>
            </a:fld>
            <a:endParaRPr lang="en-US"/>
          </a:p>
        </p:txBody>
      </p:sp>
      <p:pic>
        <p:nvPicPr>
          <p:cNvPr id="28676" name="Picture 2"/>
          <p:cNvPicPr>
            <a:picLocks noChangeAspect="1" noChangeArrowheads="1"/>
          </p:cNvPicPr>
          <p:nvPr/>
        </p:nvPicPr>
        <p:blipFill>
          <a:blip r:embed="rId2"/>
          <a:srcRect l="42020" t="23958" r="36311" b="27083"/>
          <a:stretch>
            <a:fillRect/>
          </a:stretch>
        </p:blipFill>
        <p:spPr bwMode="auto">
          <a:xfrm>
            <a:off x="21960" y="545905"/>
            <a:ext cx="4419600" cy="5613400"/>
          </a:xfrm>
          <a:prstGeom prst="rect">
            <a:avLst/>
          </a:prstGeom>
          <a:noFill/>
          <a:ln w="9525">
            <a:noFill/>
            <a:miter lim="800000"/>
            <a:headEnd/>
            <a:tailEnd/>
          </a:ln>
        </p:spPr>
      </p:pic>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339" t="26744" r="9503" b="12195"/>
          <a:stretch/>
        </p:blipFill>
        <p:spPr bwMode="auto">
          <a:xfrm rot="5400000">
            <a:off x="4780301" y="1403794"/>
            <a:ext cx="6154814" cy="4135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133655" y="6159305"/>
            <a:ext cx="2106667" cy="461665"/>
          </a:xfrm>
          <a:prstGeom prst="rect">
            <a:avLst/>
          </a:prstGeom>
          <a:noFill/>
        </p:spPr>
        <p:txBody>
          <a:bodyPr wrap="none" rtlCol="0">
            <a:spAutoFit/>
          </a:bodyPr>
          <a:lstStyle/>
          <a:p>
            <a:r>
              <a:rPr lang="en-IN" dirty="0"/>
              <a:t>McLeod Gauge</a:t>
            </a:r>
          </a:p>
        </p:txBody>
      </p:sp>
    </p:spTree>
    <p:extLst>
      <p:ext uri="{BB962C8B-B14F-4D97-AF65-F5344CB8AC3E}">
        <p14:creationId xmlns:p14="http://schemas.microsoft.com/office/powerpoint/2010/main" val="1242908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38</a:t>
            </a:fld>
            <a:endParaRPr lang="en-US"/>
          </a:p>
        </p:txBody>
      </p:sp>
      <p:sp>
        <p:nvSpPr>
          <p:cNvPr id="6" name="TextBox 5"/>
          <p:cNvSpPr txBox="1"/>
          <p:nvPr/>
        </p:nvSpPr>
        <p:spPr>
          <a:xfrm>
            <a:off x="3505200" y="228600"/>
            <a:ext cx="3223959" cy="461665"/>
          </a:xfrm>
          <a:prstGeom prst="rect">
            <a:avLst/>
          </a:prstGeom>
          <a:noFill/>
        </p:spPr>
        <p:txBody>
          <a:bodyPr wrap="none" rtlCol="0">
            <a:spAutoFit/>
          </a:bodyPr>
          <a:lstStyle/>
          <a:p>
            <a:r>
              <a:rPr lang="en-IN" b="1" dirty="0">
                <a:solidFill>
                  <a:srgbClr val="FF0000"/>
                </a:solidFill>
              </a:rPr>
              <a:t>PREVIOUS CLASSES</a:t>
            </a:r>
          </a:p>
        </p:txBody>
      </p:sp>
      <p:sp>
        <p:nvSpPr>
          <p:cNvPr id="7" name="TextBox 6"/>
          <p:cNvSpPr txBox="1"/>
          <p:nvPr/>
        </p:nvSpPr>
        <p:spPr>
          <a:xfrm>
            <a:off x="609600" y="1143000"/>
            <a:ext cx="7633628" cy="2677656"/>
          </a:xfrm>
          <a:prstGeom prst="rect">
            <a:avLst/>
          </a:prstGeom>
          <a:noFill/>
        </p:spPr>
        <p:txBody>
          <a:bodyPr wrap="none" rtlCol="0">
            <a:spAutoFit/>
          </a:bodyPr>
          <a:lstStyle/>
          <a:p>
            <a:r>
              <a:rPr lang="en-IN" dirty="0"/>
              <a:t>1- Error analysis</a:t>
            </a:r>
          </a:p>
          <a:p>
            <a:r>
              <a:rPr lang="en-IN" dirty="0"/>
              <a:t>2- Precession, Resolution etc.</a:t>
            </a:r>
          </a:p>
          <a:p>
            <a:r>
              <a:rPr lang="en-IN" dirty="0"/>
              <a:t>3- Examples of different applications of Vacuum Techniques</a:t>
            </a:r>
          </a:p>
          <a:p>
            <a:r>
              <a:rPr lang="en-IN" dirty="0"/>
              <a:t>4- Units of Pressure and its conversions</a:t>
            </a:r>
          </a:p>
          <a:p>
            <a:r>
              <a:rPr lang="en-IN" dirty="0"/>
              <a:t>5- Basics of Gas Properties</a:t>
            </a:r>
          </a:p>
          <a:p>
            <a:r>
              <a:rPr lang="en-IN" dirty="0"/>
              <a:t>6- Gas laws</a:t>
            </a:r>
          </a:p>
          <a:p>
            <a:r>
              <a:rPr lang="en-IN" dirty="0"/>
              <a:t>7- Velocity of gasses etc.</a:t>
            </a:r>
          </a:p>
        </p:txBody>
      </p:sp>
      <p:sp>
        <p:nvSpPr>
          <p:cNvPr id="8" name="TextBox 7"/>
          <p:cNvSpPr txBox="1"/>
          <p:nvPr/>
        </p:nvSpPr>
        <p:spPr>
          <a:xfrm>
            <a:off x="583230" y="5933420"/>
            <a:ext cx="9853275" cy="523220"/>
          </a:xfrm>
          <a:prstGeom prst="rect">
            <a:avLst/>
          </a:prstGeom>
          <a:noFill/>
        </p:spPr>
        <p:txBody>
          <a:bodyPr wrap="none" rtlCol="0">
            <a:spAutoFit/>
          </a:bodyPr>
          <a:lstStyle/>
          <a:p>
            <a:r>
              <a:rPr lang="en-IN" sz="2800" b="1" dirty="0">
                <a:solidFill>
                  <a:srgbClr val="C00000"/>
                </a:solidFill>
              </a:rPr>
              <a:t> Molecular incident rate, Mean free path and Viscosity of a gas </a:t>
            </a:r>
          </a:p>
        </p:txBody>
      </p:sp>
      <p:sp>
        <p:nvSpPr>
          <p:cNvPr id="2" name="TextBox 1"/>
          <p:cNvSpPr txBox="1"/>
          <p:nvPr/>
        </p:nvSpPr>
        <p:spPr>
          <a:xfrm>
            <a:off x="21961" y="4340655"/>
            <a:ext cx="10950840" cy="1077218"/>
          </a:xfrm>
          <a:prstGeom prst="rect">
            <a:avLst/>
          </a:prstGeom>
          <a:noFill/>
        </p:spPr>
        <p:txBody>
          <a:bodyPr wrap="square" rtlCol="0">
            <a:spAutoFit/>
          </a:bodyPr>
          <a:lstStyle/>
          <a:p>
            <a:r>
              <a:rPr lang="en-IN" sz="3200" dirty="0"/>
              <a:t>Question: Modify the design of McLeod gauge for the better resolution of pressure measurement </a:t>
            </a:r>
          </a:p>
        </p:txBody>
      </p:sp>
    </p:spTree>
    <p:extLst>
      <p:ext uri="{BB962C8B-B14F-4D97-AF65-F5344CB8AC3E}">
        <p14:creationId xmlns:p14="http://schemas.microsoft.com/office/powerpoint/2010/main" val="6063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4</a:t>
            </a:fld>
            <a:endParaRPr lang="en-US"/>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13" t="7690" r="56001" b="9516"/>
          <a:stretch/>
        </p:blipFill>
        <p:spPr bwMode="auto">
          <a:xfrm rot="5400000">
            <a:off x="1941750" y="-1784425"/>
            <a:ext cx="6991444" cy="1072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78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5</a:t>
            </a:fld>
            <a:endParaRPr lang="en-US"/>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556" t="24538" b="25926"/>
          <a:stretch/>
        </p:blipFill>
        <p:spPr bwMode="auto">
          <a:xfrm rot="5400000">
            <a:off x="-551940" y="553159"/>
            <a:ext cx="6743288" cy="563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148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29B4D7F-FD2A-47A2-9522-9B7AB461FF9D}" type="datetime2">
              <a:rPr lang="en-US" smtClean="0"/>
              <a:pPr>
                <a:defRPr/>
              </a:pPr>
              <a:t>Sunday, January 17, 2021</a:t>
            </a:fld>
            <a:endParaRPr lang="en-US"/>
          </a:p>
        </p:txBody>
      </p:sp>
      <p:sp>
        <p:nvSpPr>
          <p:cNvPr id="5" name="Slide Number Placeholder 4"/>
          <p:cNvSpPr>
            <a:spLocks noGrp="1"/>
          </p:cNvSpPr>
          <p:nvPr>
            <p:ph type="sldNum" sz="quarter" idx="12"/>
          </p:nvPr>
        </p:nvSpPr>
        <p:spPr/>
        <p:txBody>
          <a:bodyPr/>
          <a:lstStyle/>
          <a:p>
            <a:pPr>
              <a:defRPr/>
            </a:pPr>
            <a:fld id="{F1D4C03A-5680-42F8-A0F7-43090C42ABAC}" type="slidenum">
              <a:rPr lang="en-US" smtClean="0"/>
              <a:pPr>
                <a:defRPr/>
              </a:pPr>
              <a:t>6</a:t>
            </a:fld>
            <a:endParaRPr lang="en-US"/>
          </a:p>
        </p:txBody>
      </p:sp>
      <p:pic>
        <p:nvPicPr>
          <p:cNvPr id="28676" name="Picture 2"/>
          <p:cNvPicPr>
            <a:picLocks noChangeAspect="1" noChangeArrowheads="1"/>
          </p:cNvPicPr>
          <p:nvPr/>
        </p:nvPicPr>
        <p:blipFill>
          <a:blip r:embed="rId2"/>
          <a:srcRect l="42020" t="23958" r="36311" b="27083"/>
          <a:stretch>
            <a:fillRect/>
          </a:stretch>
        </p:blipFill>
        <p:spPr bwMode="auto">
          <a:xfrm>
            <a:off x="21960" y="545905"/>
            <a:ext cx="4419600" cy="5613400"/>
          </a:xfrm>
          <a:prstGeom prst="rect">
            <a:avLst/>
          </a:prstGeom>
          <a:noFill/>
          <a:ln w="9525">
            <a:noFill/>
            <a:miter lim="800000"/>
            <a:headEnd/>
            <a:tailEnd/>
          </a:ln>
        </p:spPr>
      </p:pic>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339" t="26744" r="9503" b="12195"/>
          <a:stretch/>
        </p:blipFill>
        <p:spPr bwMode="auto">
          <a:xfrm rot="5400000">
            <a:off x="4780301" y="1403794"/>
            <a:ext cx="6154814" cy="4135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403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0" y="75028"/>
                <a:ext cx="10888394" cy="7146388"/>
              </a:xfrm>
            </p:spPr>
            <p:txBody>
              <a:bodyPr>
                <a:normAutofit fontScale="77500" lnSpcReduction="20000"/>
              </a:bodyPr>
              <a:lstStyle/>
              <a:p>
                <a:pPr algn="l"/>
                <a:r>
                  <a:rPr lang="en-US" dirty="0">
                    <a:solidFill>
                      <a:srgbClr val="FF0000"/>
                    </a:solidFill>
                  </a:rPr>
                  <a:t>(1) </a:t>
                </a:r>
                <a:r>
                  <a:rPr lang="en-US" u="sng" dirty="0">
                    <a:solidFill>
                      <a:srgbClr val="FF0000"/>
                    </a:solidFill>
                  </a:rPr>
                  <a:t>Gas equation  </a:t>
                </a:r>
              </a:p>
              <a:p>
                <a:pPr algn="l"/>
                <a:r>
                  <a:rPr lang="en-US" dirty="0"/>
                  <a:t>   V</a:t>
                </a:r>
                <a:r>
                  <a:rPr lang="en-US" baseline="-25000" dirty="0"/>
                  <a:t>1</a:t>
                </a:r>
                <a:r>
                  <a:rPr lang="en-US" dirty="0"/>
                  <a:t>=V</a:t>
                </a:r>
                <a:r>
                  <a:rPr lang="en-US" baseline="-25000" dirty="0"/>
                  <a:t>0</a:t>
                </a:r>
                <a:r>
                  <a:rPr lang="en-US" dirty="0"/>
                  <a:t>(T</a:t>
                </a:r>
                <a:r>
                  <a:rPr lang="en-US" baseline="-25000" dirty="0"/>
                  <a:t>1</a:t>
                </a:r>
                <a:r>
                  <a:rPr lang="en-US" dirty="0"/>
                  <a:t>/T</a:t>
                </a:r>
                <a:r>
                  <a:rPr lang="en-US" baseline="-25000" dirty="0"/>
                  <a:t>0</a:t>
                </a:r>
                <a:r>
                  <a:rPr lang="en-US" dirty="0"/>
                  <a:t>)=V</a:t>
                </a:r>
                <a:r>
                  <a:rPr lang="en-US" baseline="-25000" dirty="0"/>
                  <a:t>0</a:t>
                </a:r>
                <a:r>
                  <a:rPr lang="en-US" dirty="0"/>
                  <a:t>(T</a:t>
                </a:r>
                <a:r>
                  <a:rPr lang="en-US" baseline="-25000" dirty="0"/>
                  <a:t>2</a:t>
                </a:r>
                <a:r>
                  <a:rPr lang="en-US" dirty="0"/>
                  <a:t>/T</a:t>
                </a:r>
                <a:r>
                  <a:rPr lang="en-US" baseline="-25000" dirty="0"/>
                  <a:t>0</a:t>
                </a:r>
                <a:r>
                  <a:rPr lang="en-US" dirty="0"/>
                  <a:t>)	 PV =(W/M)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oMath>
                </a14:m>
                <a:r>
                  <a:rPr lang="en-US" dirty="0"/>
                  <a:t>T</a:t>
                </a:r>
              </a:p>
              <a:p>
                <a:pPr algn="l"/>
                <a:r>
                  <a:rPr lang="en-US" dirty="0"/>
                  <a:t>  V</a:t>
                </a:r>
                <a:r>
                  <a:rPr lang="en-US" baseline="-25000" dirty="0"/>
                  <a:t>1</a:t>
                </a:r>
                <a:r>
                  <a:rPr lang="en-US" dirty="0"/>
                  <a:t>=V</a:t>
                </a:r>
                <a:r>
                  <a:rPr lang="en-US" baseline="-25000" dirty="0"/>
                  <a:t>2</a:t>
                </a:r>
                <a:r>
                  <a:rPr lang="en-US" dirty="0"/>
                  <a:t>(P</a:t>
                </a:r>
                <a:r>
                  <a:rPr lang="en-US" baseline="-25000" dirty="0"/>
                  <a:t>2</a:t>
                </a:r>
                <a:r>
                  <a:rPr lang="en-US" dirty="0"/>
                  <a:t>/P</a:t>
                </a:r>
                <a:r>
                  <a:rPr lang="en-US" baseline="-25000" dirty="0"/>
                  <a:t>1</a:t>
                </a:r>
                <a:r>
                  <a:rPr lang="en-US" dirty="0"/>
                  <a:t>)=V</a:t>
                </a:r>
                <a:r>
                  <a:rPr lang="en-US" baseline="-25000" dirty="0"/>
                  <a:t>2</a:t>
                </a:r>
                <a:r>
                  <a:rPr lang="en-US" dirty="0"/>
                  <a:t>(P</a:t>
                </a:r>
                <a:r>
                  <a:rPr lang="en-US" baseline="-25000" dirty="0"/>
                  <a:t>2</a:t>
                </a:r>
                <a:r>
                  <a:rPr lang="en-US" dirty="0"/>
                  <a:t>/P</a:t>
                </a:r>
                <a:r>
                  <a:rPr lang="en-US" baseline="-25000" dirty="0"/>
                  <a:t>0</a:t>
                </a:r>
                <a:r>
                  <a:rPr lang="en-US" dirty="0"/>
                  <a:t>)	           Rₒ=8.314*10⁷ ergs/ ⁰K *mole</a:t>
                </a:r>
              </a:p>
              <a:p>
                <a:pPr algn="l"/>
                <a:r>
                  <a:rPr lang="en-US" dirty="0"/>
                  <a:t>P</a:t>
                </a:r>
                <a:r>
                  <a:rPr lang="en-US" baseline="-25000" dirty="0"/>
                  <a:t>0</a:t>
                </a:r>
                <a:r>
                  <a:rPr lang="en-US" dirty="0"/>
                  <a:t>V</a:t>
                </a:r>
                <a:r>
                  <a:rPr lang="en-US" baseline="-25000" dirty="0"/>
                  <a:t>0</a:t>
                </a:r>
                <a:r>
                  <a:rPr lang="en-US" dirty="0"/>
                  <a:t>/T</a:t>
                </a:r>
                <a:r>
                  <a:rPr lang="en-US" baseline="-25000" dirty="0"/>
                  <a:t>0</a:t>
                </a:r>
                <a:r>
                  <a:rPr lang="en-US" dirty="0"/>
                  <a:t>=P</a:t>
                </a:r>
                <a:r>
                  <a:rPr lang="en-US" baseline="-25000" dirty="0"/>
                  <a:t>2</a:t>
                </a:r>
                <a:r>
                  <a:rPr lang="en-US" dirty="0"/>
                  <a:t>V</a:t>
                </a:r>
                <a:r>
                  <a:rPr lang="en-US" baseline="-25000" dirty="0"/>
                  <a:t>2</a:t>
                </a:r>
                <a:r>
                  <a:rPr lang="en-US" dirty="0"/>
                  <a:t>/T</a:t>
                </a:r>
                <a:r>
                  <a:rPr lang="en-US" baseline="-25000" dirty="0"/>
                  <a:t>2</a:t>
                </a:r>
                <a:r>
                  <a:rPr lang="en-US" dirty="0"/>
                  <a:t> 		           =(1.0133*10⁶) *(2.24*10⁴)/273.16</a:t>
                </a:r>
              </a:p>
              <a:p>
                <a:pPr algn="l"/>
                <a:r>
                  <a:rPr lang="en-US" dirty="0"/>
                  <a:t>				           W=mass of gas</a:t>
                </a:r>
              </a:p>
              <a:p>
                <a:pPr algn="l"/>
                <a:r>
                  <a:rPr lang="en-US" dirty="0"/>
                  <a:t>				           M=molecular weight of gas.</a:t>
                </a:r>
              </a:p>
              <a:p>
                <a:pPr algn="l"/>
                <a:r>
                  <a:rPr lang="en-US" dirty="0">
                    <a:solidFill>
                      <a:srgbClr val="FF0000"/>
                    </a:solidFill>
                  </a:rPr>
                  <a:t>(2</a:t>
                </a:r>
                <a:r>
                  <a:rPr lang="en-US" u="sng" dirty="0">
                    <a:solidFill>
                      <a:srgbClr val="FF0000"/>
                    </a:solidFill>
                  </a:rPr>
                  <a:t>) Molecular density</a:t>
                </a:r>
              </a:p>
              <a:p>
                <a:pPr algn="l"/>
                <a:r>
                  <a:rPr lang="en-US" dirty="0"/>
                  <a:t>1 Faraday= 96488C, required to deposit1 mole of substance in a electrolysis.</a:t>
                </a:r>
              </a:p>
              <a:p>
                <a:pPr algn="l"/>
                <a:r>
                  <a:rPr lang="en-US" dirty="0"/>
                  <a:t>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oMath>
                </a14:m>
                <a:r>
                  <a:rPr lang="en-US" dirty="0"/>
                  <a:t> = Avogadro number = F/e</a:t>
                </a:r>
              </a:p>
              <a:p>
                <a:pPr algn="l"/>
                <a:r>
                  <a:rPr lang="en-US" dirty="0"/>
                  <a:t>                                      = 96488C/1.602*10⁻</a:t>
                </a:r>
                <a:r>
                  <a:rPr lang="en-US" baseline="30000" dirty="0"/>
                  <a:t>19</a:t>
                </a:r>
                <a:r>
                  <a:rPr lang="en-US" dirty="0"/>
                  <a:t>C</a:t>
                </a:r>
              </a:p>
              <a:p>
                <a:pPr algn="l"/>
                <a:r>
                  <a:rPr lang="en-US" dirty="0"/>
                  <a:t>                                    =6.023*10²³ </a:t>
                </a:r>
                <a:r>
                  <a:rPr lang="en-US" dirty="0" err="1"/>
                  <a:t>molec</a:t>
                </a:r>
                <a:r>
                  <a:rPr lang="en-US" dirty="0"/>
                  <a:t>/mole</a:t>
                </a:r>
              </a:p>
              <a:p>
                <a:pPr algn="l"/>
                <a:r>
                  <a:rPr lang="en-US" dirty="0"/>
                  <a:t> Number of molecules  per unit volume</a:t>
                </a:r>
              </a:p>
              <a:p>
                <a:pPr algn="l"/>
                <a:r>
                  <a:rPr lang="en-US" dirty="0"/>
                  <a:t> n={(W/M)*</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𝐴</m:t>
                        </m:r>
                      </m:sub>
                    </m:sSub>
                  </m:oMath>
                </a14:m>
                <a:r>
                  <a:rPr lang="en-US" dirty="0"/>
                  <a:t>} /V, Avogadro concluded that equal volume of all gases under the same conditions of temperature and pressure contain equal numbers of molecule </a:t>
                </a:r>
              </a:p>
              <a:p>
                <a:pPr algn="l"/>
                <a:r>
                  <a:rPr lang="en-US" dirty="0"/>
                  <a:t>  no. of moles  = W/M     </a:t>
                </a:r>
              </a:p>
              <a:p>
                <a:pPr algn="l"/>
                <a:r>
                  <a:rPr lang="en-US" dirty="0"/>
                  <a:t> Number of molecules per unit volume = (W/M)(</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𝐴</m:t>
                        </m:r>
                      </m:sub>
                    </m:sSub>
                  </m:oMath>
                </a14:m>
                <a:r>
                  <a:rPr lang="en-US" dirty="0"/>
                  <a:t>/V)</a:t>
                </a:r>
              </a:p>
              <a:p>
                <a:pPr algn="l"/>
                <a:r>
                  <a:rPr lang="en-US" dirty="0"/>
                  <a:t> 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𝐴</m:t>
                        </m:r>
                      </m:sub>
                    </m:sSub>
                  </m:oMath>
                </a14:m>
                <a:r>
                  <a:rPr lang="en-US" dirty="0"/>
                  <a:t>/Rₒ)*(P/T)</a:t>
                </a:r>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0" y="75028"/>
                <a:ext cx="10888394" cy="7146388"/>
              </a:xfrm>
              <a:blipFill rotWithShape="1">
                <a:blip r:embed="rId2"/>
                <a:stretch>
                  <a:fillRect l="-952" t="-1705"/>
                </a:stretch>
              </a:blipFill>
            </p:spPr>
            <p:txBody>
              <a:bodyPr/>
              <a:lstStyle/>
              <a:p>
                <a:r>
                  <a:rPr lang="en-IN">
                    <a:noFill/>
                  </a:rPr>
                  <a:t> </a:t>
                </a:r>
              </a:p>
            </p:txBody>
          </p:sp>
        </mc:Fallback>
      </mc:AlternateContent>
    </p:spTree>
    <p:extLst>
      <p:ext uri="{BB962C8B-B14F-4D97-AF65-F5344CB8AC3E}">
        <p14:creationId xmlns:p14="http://schemas.microsoft.com/office/powerpoint/2010/main" val="146988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0" y="0"/>
                <a:ext cx="10972800" cy="7380849"/>
              </a:xfrm>
            </p:spPr>
            <p:txBody>
              <a:bodyPr>
                <a:normAutofit fontScale="92500" lnSpcReduction="10000"/>
              </a:bodyPr>
              <a:lstStyle/>
              <a:p>
                <a:pPr algn="l"/>
                <a:r>
                  <a:rPr lang="en-US" dirty="0"/>
                  <a:t>(W/V*M) =(P/RₒT)</a:t>
                </a:r>
              </a:p>
              <a:p>
                <a:pPr algn="l"/>
                <a:r>
                  <a:rPr lang="en-US" dirty="0"/>
                  <a:t>                                      Gas equation</a:t>
                </a:r>
              </a:p>
              <a:p>
                <a:pPr algn="l"/>
                <a:r>
                  <a:rPr lang="en-US" dirty="0"/>
                  <a:t>P is in </a:t>
                </a:r>
                <a:r>
                  <a:rPr lang="en-US" dirty="0" err="1"/>
                  <a:t>torr</a:t>
                </a:r>
                <a:endParaRPr lang="en-US" dirty="0"/>
              </a:p>
              <a:p>
                <a:pPr algn="l"/>
                <a:r>
                  <a:rPr lang="en-US" dirty="0"/>
                  <a:t>Rₒ in </a:t>
                </a:r>
                <a:r>
                  <a:rPr lang="en-US" dirty="0" err="1"/>
                  <a:t>torr</a:t>
                </a:r>
                <a:r>
                  <a:rPr lang="en-US" dirty="0"/>
                  <a:t> cm³/ ⁰K</a:t>
                </a:r>
              </a:p>
              <a:p>
                <a:pPr algn="l"/>
                <a:r>
                  <a:rPr lang="en-US" dirty="0"/>
                  <a:t>N= (6.023*10²³/6.236*10⁴)(</a:t>
                </a:r>
                <a14:m>
                  <m:oMath xmlns:m="http://schemas.openxmlformats.org/officeDocument/2006/math">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𝑇</m:t>
                            </m:r>
                          </m:den>
                        </m:f>
                      </m:e>
                    </m:box>
                  </m:oMath>
                </a14:m>
                <a:r>
                  <a:rPr lang="en-US" dirty="0"/>
                  <a:t>)</a:t>
                </a:r>
              </a:p>
              <a:p>
                <a:pPr algn="l"/>
                <a:r>
                  <a:rPr lang="en-US" dirty="0"/>
                  <a:t> =9.656*10¹⁸(</a:t>
                </a:r>
                <a14:m>
                  <m:oMath xmlns:m="http://schemas.openxmlformats.org/officeDocument/2006/math">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𝑇</m:t>
                            </m:r>
                          </m:den>
                        </m:f>
                      </m:e>
                    </m:box>
                  </m:oMath>
                </a14:m>
                <a:r>
                  <a:rPr lang="en-US" dirty="0"/>
                  <a:t>)</a:t>
                </a:r>
              </a:p>
              <a:p>
                <a:pPr algn="l"/>
                <a:r>
                  <a:rPr lang="en-US" dirty="0"/>
                  <a:t> At Normal pressure =760torr</a:t>
                </a:r>
              </a:p>
              <a:p>
                <a:pPr algn="l"/>
                <a:r>
                  <a:rPr lang="en-US" dirty="0"/>
                  <a:t>               temperature=273.16⁰K</a:t>
                </a:r>
              </a:p>
              <a:p>
                <a:pPr algn="l"/>
                <a:r>
                  <a:rPr lang="en-US" dirty="0"/>
                  <a:t>So, n = 2.687 * 10¹⁹molec/cm³</a:t>
                </a:r>
              </a:p>
              <a:p>
                <a:pPr algn="l"/>
                <a:r>
                  <a:rPr lang="en-US" dirty="0"/>
                  <a:t>          </a:t>
                </a:r>
                <a:r>
                  <a:rPr lang="en-US" dirty="0">
                    <a:solidFill>
                      <a:srgbClr val="FF0000"/>
                    </a:solidFill>
                  </a:rPr>
                  <a:t>= </a:t>
                </a:r>
                <a:r>
                  <a:rPr lang="en-US" i="1" dirty="0" err="1">
                    <a:solidFill>
                      <a:srgbClr val="FF0000"/>
                    </a:solidFill>
                  </a:rPr>
                  <a:t>Loschimdt</a:t>
                </a:r>
                <a:r>
                  <a:rPr lang="en-US" i="1" dirty="0">
                    <a:solidFill>
                      <a:srgbClr val="FF0000"/>
                    </a:solidFill>
                  </a:rPr>
                  <a:t> number</a:t>
                </a:r>
              </a:p>
              <a:p>
                <a:pPr algn="l"/>
                <a:r>
                  <a:rPr lang="en-US" dirty="0"/>
                  <a:t> the mass of a molecule m (in grams) is m=(</a:t>
                </a:r>
                <a14:m>
                  <m:oMath xmlns:m="http://schemas.openxmlformats.org/officeDocument/2006/math">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𝑀</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en>
                        </m:f>
                      </m:e>
                    </m:box>
                  </m:oMath>
                </a14:m>
                <a:r>
                  <a:rPr lang="en-US" dirty="0"/>
                  <a:t>) =1.66035 *10⁻²⁴ M</a:t>
                </a:r>
              </a:p>
              <a:p>
                <a:pPr algn="l"/>
                <a:r>
                  <a:rPr lang="en-US" dirty="0"/>
                  <a:t>The distance between molecules is</a:t>
                </a:r>
              </a:p>
              <a:p>
                <a:pPr algn="l"/>
                <a:r>
                  <a:rPr lang="en-US" dirty="0"/>
                  <a:t> L=n⁻</a:t>
                </a:r>
                <a:r>
                  <a:rPr lang="en-US" baseline="30000" dirty="0"/>
                  <a:t>1/3 </a:t>
                </a:r>
                <a:r>
                  <a:rPr lang="en-US" sz="2800" dirty="0"/>
                  <a:t> ≈ 4.6*10⁻⁷[T/P]</a:t>
                </a:r>
                <a:r>
                  <a:rPr lang="en-US" sz="2800" baseline="30000" dirty="0"/>
                  <a:t> 1/3 </a:t>
                </a:r>
                <a:r>
                  <a:rPr lang="en-US" sz="2800" dirty="0"/>
                  <a:t> cm.</a:t>
                </a:r>
                <a:endParaRPr lang="en-US" sz="2800" baseline="300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0" y="0"/>
                <a:ext cx="10972800" cy="7380849"/>
              </a:xfrm>
              <a:blipFill rotWithShape="1">
                <a:blip r:embed="rId2"/>
                <a:stretch>
                  <a:fillRect l="-1333" t="-1652"/>
                </a:stretch>
              </a:blipFill>
            </p:spPr>
            <p:txBody>
              <a:bodyPr/>
              <a:lstStyle/>
              <a:p>
                <a:r>
                  <a:rPr lang="en-IN">
                    <a:noFill/>
                  </a:rPr>
                  <a:t> </a:t>
                </a:r>
              </a:p>
            </p:txBody>
          </p:sp>
        </mc:Fallback>
      </mc:AlternateContent>
      <p:cxnSp>
        <p:nvCxnSpPr>
          <p:cNvPr id="5" name="Straight Arrow Connector 4"/>
          <p:cNvCxnSpPr/>
          <p:nvPr/>
        </p:nvCxnSpPr>
        <p:spPr>
          <a:xfrm>
            <a:off x="1978270" y="412653"/>
            <a:ext cx="395654" cy="10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37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65649"/>
                <a:ext cx="10880480" cy="7183902"/>
              </a:xfrm>
            </p:spPr>
            <p:txBody>
              <a:bodyPr>
                <a:normAutofit lnSpcReduction="10000"/>
              </a:bodyPr>
              <a:lstStyle/>
              <a:p>
                <a:pPr marL="0" indent="0">
                  <a:buNone/>
                </a:pPr>
                <a:r>
                  <a:rPr lang="en-US" sz="2400" dirty="0"/>
                  <a:t> At T= 273⁰K </a:t>
                </a:r>
              </a:p>
              <a:p>
                <a:pPr marL="0" indent="0">
                  <a:buNone/>
                </a:pPr>
                <a:r>
                  <a:rPr lang="en-US" sz="2400" dirty="0"/>
                  <a:t> L≈ 3.3*10⁻⁷ cm for P= 760 </a:t>
                </a:r>
                <a:r>
                  <a:rPr lang="en-US" sz="2400" dirty="0" err="1"/>
                  <a:t>torr</a:t>
                </a:r>
                <a:endParaRPr lang="en-US" sz="2400" dirty="0"/>
              </a:p>
              <a:p>
                <a:pPr marL="0" indent="0">
                  <a:buNone/>
                </a:pPr>
                <a:r>
                  <a:rPr lang="en-US" sz="2400" dirty="0"/>
                  <a:t>L≈3*10⁻⁶ for P=1torr</a:t>
                </a:r>
              </a:p>
              <a:p>
                <a:pPr marL="0" indent="0">
                  <a:buNone/>
                </a:pPr>
                <a:r>
                  <a:rPr lang="en-US" sz="2400" dirty="0"/>
                  <a:t>L≈3*10⁻³ for p=10⁻⁹ </a:t>
                </a:r>
                <a:r>
                  <a:rPr lang="en-US" sz="2400" dirty="0" err="1"/>
                  <a:t>torr</a:t>
                </a:r>
                <a:endParaRPr lang="en-US" sz="2400" dirty="0"/>
              </a:p>
              <a:p>
                <a:pPr marL="0" indent="0">
                  <a:buNone/>
                </a:pPr>
                <a:r>
                  <a:rPr lang="en-US" sz="2400" dirty="0"/>
                  <a:t>So, it is (worthy) to note that, this length is smaller than the mean free path, but are very large compared to the molecular diameter.</a:t>
                </a:r>
              </a:p>
              <a:p>
                <a:pPr marL="0" indent="0">
                  <a:buNone/>
                </a:pPr>
                <a:r>
                  <a:rPr lang="en-US" sz="2400" dirty="0"/>
                  <a:t>	P= n*(</a:t>
                </a:r>
                <a14:m>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𝑜</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Sub>
                      </m:den>
                    </m:f>
                  </m:oMath>
                </a14:m>
                <a:r>
                  <a:rPr lang="en-US" sz="2400" dirty="0"/>
                  <a:t>) T =</a:t>
                </a:r>
                <a:r>
                  <a:rPr lang="en-US" sz="2400" dirty="0" err="1"/>
                  <a:t>nKT</a:t>
                </a:r>
                <a:endParaRPr lang="en-US" sz="2400" dirty="0"/>
              </a:p>
              <a:p>
                <a:pPr marL="0" indent="0">
                  <a:buNone/>
                </a:pPr>
                <a:r>
                  <a:rPr lang="en-US" sz="2400" dirty="0"/>
                  <a:t>	K= Boltzmann constant = </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𝑜</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𝐴</m:t>
                            </m:r>
                          </m:sub>
                        </m:sSub>
                      </m:den>
                    </m:f>
                  </m:oMath>
                </a14:m>
                <a:r>
                  <a:rPr lang="en-US" sz="2400" dirty="0"/>
                  <a:t> =1.38*10⁻¹⁶ erg/ ⁰K</a:t>
                </a:r>
              </a:p>
              <a:p>
                <a:pPr marL="0" indent="0">
                  <a:buNone/>
                </a:pPr>
                <a:r>
                  <a:rPr lang="en-US" sz="2400" dirty="0">
                    <a:solidFill>
                      <a:srgbClr val="FF0000"/>
                    </a:solidFill>
                  </a:rPr>
                  <a:t>For a gas mixture :</a:t>
                </a:r>
              </a:p>
              <a:p>
                <a:pPr marL="0" indent="0">
                  <a:buNone/>
                </a:pPr>
                <a:r>
                  <a:rPr lang="en-US" sz="2400" dirty="0"/>
                  <a:t> partial pressure =P₁,P₂,P₃. . . . . . . </a:t>
                </a:r>
              </a:p>
              <a:p>
                <a:pPr marL="0" indent="0">
                  <a:buNone/>
                </a:pPr>
                <a:r>
                  <a:rPr lang="en-US" sz="2400" dirty="0"/>
                  <a:t>Mass = W₁,W₂. . . . .  .</a:t>
                </a:r>
              </a:p>
              <a:p>
                <a:pPr marL="0" indent="0">
                  <a:buNone/>
                </a:pPr>
                <a:r>
                  <a:rPr lang="en-US" sz="2400" dirty="0"/>
                  <a:t> molecular weight =M₁, M₂ . . . . . .  . . .</a:t>
                </a:r>
              </a:p>
              <a:p>
                <a:pPr marL="0" indent="0">
                  <a:buNone/>
                </a:pPr>
                <a:r>
                  <a:rPr lang="en-US" sz="2400" dirty="0"/>
                  <a:t>PV=(∑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oMath>
                </a14:m>
                <a:r>
                  <a:rPr lang="en-US" sz="2400" dirty="0"/>
                  <a:t>)V = (∑(</a:t>
                </a:r>
                <a14:m>
                  <m:oMath xmlns:m="http://schemas.openxmlformats.org/officeDocument/2006/math">
                    <m:box>
                      <m:boxPr>
                        <m:ctrlPr>
                          <a:rPr lang="en-US" sz="2400" i="1" smtClean="0">
                            <a:latin typeface="Cambria Math" panose="02040503050406030204" pitchFamily="18" charset="0"/>
                          </a:rPr>
                        </m:ctrlPr>
                      </m:boxPr>
                      <m:e>
                        <m:argPr>
                          <m:argSz m:val="-1"/>
                        </m:argP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𝑛</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𝑛</m:t>
                                </m:r>
                              </m:sub>
                            </m:sSub>
                          </m:den>
                        </m:f>
                      </m:e>
                    </m:box>
                  </m:oMath>
                </a14:m>
                <a:r>
                  <a:rPr lang="en-US" sz="2400" dirty="0"/>
                  <a:t> ) RₒT</a:t>
                </a:r>
              </a:p>
              <a:p>
                <a:pPr marL="0" indent="0">
                  <a:buNone/>
                </a:pPr>
                <a:r>
                  <a:rPr lang="en-US" sz="2400" dirty="0"/>
                  <a:t>Average molecular weight is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oMath>
                </a14:m>
                <a:r>
                  <a:rPr lang="en-US" sz="2400" dirty="0"/>
                  <a:t> </a:t>
                </a:r>
              </a:p>
              <a:p>
                <a:pPr marL="0" indent="0">
                  <a:buNone/>
                </a:pPr>
                <a:r>
                  <a:rPr lang="en-US" sz="2400" dirty="0"/>
                  <a:t>Then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oMath>
                </a14:m>
                <a:r>
                  <a:rPr lang="en-US" sz="2400" dirty="0"/>
                  <a:t> =</a:t>
                </a:r>
                <a14:m>
                  <m:oMath xmlns:m="http://schemas.openxmlformats.org/officeDocument/2006/math">
                    <m:box>
                      <m:boxPr>
                        <m:ctrlPr>
                          <a:rPr lang="en-US" sz="2400" i="1" dirty="0" smtClean="0">
                            <a:latin typeface="Cambria Math" panose="02040503050406030204" pitchFamily="18" charset="0"/>
                          </a:rPr>
                        </m:ctrlPr>
                      </m:boxPr>
                      <m:e>
                        <m:argPr>
                          <m:argSz m:val="-1"/>
                        </m:argP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m:t>
                            </m:r>
                            <m:r>
                              <m:rPr>
                                <m:nor/>
                              </m:rPr>
                              <a:rPr lang="en-US" sz="2400" dirty="0"/>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𝑛</m:t>
                                </m:r>
                              </m:sub>
                            </m:sSub>
                            <m:r>
                              <a:rPr lang="en-IN" sz="2400" b="0" i="1" smtClean="0">
                                <a:latin typeface="Cambria Math"/>
                              </a:rPr>
                              <m:t>)</m:t>
                            </m:r>
                          </m:num>
                          <m:den>
                            <m:r>
                              <m:rPr>
                                <m:nor/>
                              </m:rPr>
                              <a:rPr lang="en-US" sz="2400" dirty="0"/>
                              <m:t>∑(</m:t>
                            </m:r>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𝑛</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𝑛</m:t>
                                        </m:r>
                                      </m:sub>
                                    </m:sSub>
                                  </m:den>
                                </m:f>
                              </m:e>
                            </m:box>
                            <m:r>
                              <m:rPr>
                                <m:nor/>
                              </m:rPr>
                              <a:rPr lang="en-US" sz="2400" dirty="0"/>
                              <m:t> )</m:t>
                            </m:r>
                          </m:den>
                        </m:f>
                      </m:e>
                    </m:box>
                  </m:oMath>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65649"/>
                <a:ext cx="10880480" cy="7183902"/>
              </a:xfrm>
              <a:blipFill rotWithShape="1">
                <a:blip r:embed="rId2"/>
                <a:stretch>
                  <a:fillRect l="-896" t="-1273"/>
                </a:stretch>
              </a:blipFill>
            </p:spPr>
            <p:txBody>
              <a:bodyPr/>
              <a:lstStyle/>
              <a:p>
                <a:r>
                  <a:rPr lang="en-IN">
                    <a:noFill/>
                  </a:rPr>
                  <a:t> </a:t>
                </a:r>
              </a:p>
            </p:txBody>
          </p:sp>
        </mc:Fallback>
      </mc:AlternateContent>
    </p:spTree>
    <p:extLst>
      <p:ext uri="{BB962C8B-B14F-4D97-AF65-F5344CB8AC3E}">
        <p14:creationId xmlns:p14="http://schemas.microsoft.com/office/powerpoint/2010/main" val="4187654394"/>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6600"/>
            </a:solidFill>
            <a:effectLst/>
            <a:latin typeface="Times New Roman" pitchFamily="18" charset="0"/>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6600"/>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F17B23BAE1134189CE6D0AEB4A8E2B" ma:contentTypeVersion="2" ma:contentTypeDescription="Create a new document." ma:contentTypeScope="" ma:versionID="d88c98d2971d500cc370e44b18a09934">
  <xsd:schema xmlns:xsd="http://www.w3.org/2001/XMLSchema" xmlns:xs="http://www.w3.org/2001/XMLSchema" xmlns:p="http://schemas.microsoft.com/office/2006/metadata/properties" xmlns:ns2="7b9c07e9-be77-4b94-bd51-febde78e87e7" targetNamespace="http://schemas.microsoft.com/office/2006/metadata/properties" ma:root="true" ma:fieldsID="1553c61dfb48745eaf42730fc55e2def" ns2:_="">
    <xsd:import namespace="7b9c07e9-be77-4b94-bd51-febde78e87e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c07e9-be77-4b94-bd51-febde78e87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53C17F-4381-4CDC-8A73-B1D26E03A645}">
  <ds:schemaRefs>
    <ds:schemaRef ds:uri="http://schemas.microsoft.com/sharepoint/v3/contenttype/forms"/>
  </ds:schemaRefs>
</ds:datastoreItem>
</file>

<file path=customXml/itemProps2.xml><?xml version="1.0" encoding="utf-8"?>
<ds:datastoreItem xmlns:ds="http://schemas.openxmlformats.org/officeDocument/2006/customXml" ds:itemID="{4293E734-0602-42D6-A9FE-DBB3151879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CBDACD3-8FEF-4120-B059-2E874405EC45}"/>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46821</TotalTime>
  <Words>1465</Words>
  <Application>Microsoft Office PowerPoint</Application>
  <PresentationFormat>Custom</PresentationFormat>
  <Paragraphs>300</Paragraphs>
  <Slides>38</Slides>
  <Notes>4</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Low Temp Lab, IITG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Sravi</dc:creator>
  <cp:lastModifiedBy>TheGame</cp:lastModifiedBy>
  <cp:revision>1408</cp:revision>
  <dcterms:created xsi:type="dcterms:W3CDTF">2004-08-19T00:42:30Z</dcterms:created>
  <dcterms:modified xsi:type="dcterms:W3CDTF">2021-01-18T06:21:18Z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0x010100EAF17B23BAE1134189CE6D0AEB4A8E2B</vt:lpwstr>
  </property>
</Properties>
</file>